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4"/>
  </p:notesMasterIdLst>
  <p:handoutMasterIdLst>
    <p:handoutMasterId r:id="rId15"/>
  </p:handoutMasterIdLst>
  <p:sldIdLst>
    <p:sldId id="263" r:id="rId2"/>
    <p:sldId id="275" r:id="rId3"/>
    <p:sldId id="287" r:id="rId4"/>
    <p:sldId id="338" r:id="rId5"/>
    <p:sldId id="339" r:id="rId6"/>
    <p:sldId id="340" r:id="rId7"/>
    <p:sldId id="342" r:id="rId8"/>
    <p:sldId id="343" r:id="rId9"/>
    <p:sldId id="344" r:id="rId10"/>
    <p:sldId id="345" r:id="rId11"/>
    <p:sldId id="301" r:id="rId12"/>
    <p:sldId id="346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60"/>
    <p:restoredTop sz="86373"/>
  </p:normalViewPr>
  <p:slideViewPr>
    <p:cSldViewPr snapToObjects="1">
      <p:cViewPr varScale="1">
        <p:scale>
          <a:sx n="67" d="100"/>
          <a:sy n="67" d="100"/>
        </p:scale>
        <p:origin x="200" y="33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124DE1-16C2-6749-8185-91F35615A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15A2F-C3E0-CC43-9351-E90AE3B61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5BDBF9-37ED-2E41-BE43-D9B44AA9656D}" type="datetimeFigureOut">
              <a:rPr lang="en-US" altLang="en-US"/>
              <a:pPr>
                <a:defRPr/>
              </a:pPr>
              <a:t>5/8/20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A413C-EA60-3146-BC45-A504CB6491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78CA5-6826-9B42-9C39-202AD52CF3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8E01560-823D-8843-B49A-394B09B7D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E517D2-1543-E94F-A366-1D29109DA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15FFF-EF3A-6542-9C63-6D38EBB302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6FE92B8-01E8-314C-82AD-C434641D10BB}" type="datetimeFigureOut">
              <a:rPr lang="en-US" altLang="en-US"/>
              <a:pPr>
                <a:defRPr/>
              </a:pPr>
              <a:t>5/8/20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47E8A8-789C-6542-A5D5-451025236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2FC6A36-1602-2045-BEC2-CD67BAB77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AA4DA-F7A8-3F4E-9997-E39898233A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EB0CC-D19D-A94F-8E1C-4920FBE6E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D70CFC-AEE4-534C-B1DB-15F107E11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12192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24384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36576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48768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3F9EE090-B783-DF40-88AB-8D83609A9F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412904E-E88C-2A4A-9406-8F1096DDF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FBC7CD6D-907E-DE41-8BB7-DAC6A88D8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A0CA16-20D4-7C41-BE2F-1B2E360CAA6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27553E3E-E85F-3641-B63A-2551D0AC2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039CC923-A430-3A48-B5E2-CCF291ECC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9F6C7A4E-5997-BF4E-9F13-2CD35EC163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0592F7-19E7-1642-9F48-B90515DCA0C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97AB9B35-FBBF-5B4F-859A-D7A6DA7DF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1AAACC9A-A3B8-E144-87C4-6E17A8BC3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01DA37C5-FB2B-4247-BA13-3626BB966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D43CEE-9666-F641-95EE-B6DFF3F2EA3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A7D6E32-DA49-6545-8D6A-19753F947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23C5441E-9975-0740-AB3D-E497990B4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CB64E07-A02E-8341-A477-DFCAA3ECE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94C28F-3040-B04C-9B95-DF02D9425516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83A35397-4410-F649-8614-D91394B2C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6FC84AC5-0F34-B844-816B-35125DFE7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198B8F12-2C52-144C-BEB7-58B6CB9CA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45597-89D8-2E40-A2D4-FE59730F8DA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1FEA0CEC-8CAF-EE4B-AA67-6D596D575A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061FD6E-A878-8640-BCC4-798029A0F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198E4887-BAC3-9A4A-BA4A-844BA1712F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DA6854-E8F8-F24C-B18E-E52DEAD4AFD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5BE754DC-1023-B044-8611-2E08B1787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464FD74C-0726-B746-B0DC-AC2E8B8CC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B1D68BC0-7741-8D44-A5C0-408941938C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DB05EC-949E-8044-9B42-B08711EBE45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3E66FCD6-EA59-E249-8F67-5FCE08245B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D8CD0D1-B01C-D443-9152-DA0A0D52FD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A5F400E0-5954-864B-BF9F-CDAE8A7117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6B4CFF-81F1-1542-A461-369FBE994C1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602A9EF7-D264-7A4C-BD41-04F56A0171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B222572-4F73-EB4F-9D7A-E173AB4F6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3A23E83B-7927-E442-BA18-C3D02E5C5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7EEE17-7322-804A-9E11-5EFEBA65643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498CAA49-E414-A74A-9533-F945AE3C08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847CE02E-F168-5C4A-B9C4-6DB46C478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E7F9F05-111F-8546-89A3-8E11E57DA9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C50706-64F1-BF48-A3DB-41D89B4A4CB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A8BD888E-C596-BB41-A8DC-9927E55973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B2595AC2-11EB-2544-A9F8-96BB8357F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B49F2222-0671-A844-9AFD-5F48FA5CF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D64988-E700-6548-92E0-48E48F58315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FBEA6-E728-2F47-8F65-98AC37F502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0148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4F98A2-0498-8A41-ABB8-EE10EC6C8AA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0494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9562F-1299-DC46-89F6-215EB55320E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6930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D7F8A7-7F44-3C41-BA78-69A1D8508206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E1E72-87FE-8E46-913E-900D18973115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08C7CF-A785-9C4A-87F2-1362388B4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charset="0"/>
              </a:defRPr>
            </a:lvl1pPr>
          </a:lstStyle>
          <a:p>
            <a:pPr>
              <a:defRPr/>
            </a:pPr>
            <a:fld id="{FB206BF8-EAFD-FD44-8778-B1989B7D1D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4224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46A6F-08C2-504C-8436-07164C7DE6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88950" y="942975"/>
            <a:ext cx="1552575" cy="276225"/>
            <a:chOff x="6221638" y="2403583"/>
            <a:chExt cx="1501283" cy="2670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ED4675-4FEF-E74E-8960-1986958510FD}"/>
                </a:ext>
              </a:extLst>
            </p:cNvPr>
            <p:cNvSpPr/>
            <p:nvPr/>
          </p:nvSpPr>
          <p:spPr>
            <a:xfrm>
              <a:off x="7449681" y="2403583"/>
              <a:ext cx="273240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29523E4-0808-0F41-A4E5-7E80FD9A4BC8}"/>
                </a:ext>
              </a:extLst>
            </p:cNvPr>
            <p:cNvSpPr/>
            <p:nvPr/>
          </p:nvSpPr>
          <p:spPr>
            <a:xfrm>
              <a:off x="7142671" y="2403583"/>
              <a:ext cx="273240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220D60-E5CD-A048-BC45-8E92B794CD25}"/>
                </a:ext>
              </a:extLst>
            </p:cNvPr>
            <p:cNvSpPr/>
            <p:nvPr/>
          </p:nvSpPr>
          <p:spPr>
            <a:xfrm>
              <a:off x="6835660" y="2403583"/>
              <a:ext cx="273240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B4248A-0F6D-FD47-8AE9-5AFF1B548353}"/>
                </a:ext>
              </a:extLst>
            </p:cNvPr>
            <p:cNvSpPr/>
            <p:nvPr/>
          </p:nvSpPr>
          <p:spPr>
            <a:xfrm>
              <a:off x="6528649" y="2403583"/>
              <a:ext cx="273240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4FD392-241A-DD43-9F75-8B2FA83649DC}"/>
                </a:ext>
              </a:extLst>
            </p:cNvPr>
            <p:cNvSpPr/>
            <p:nvPr/>
          </p:nvSpPr>
          <p:spPr>
            <a:xfrm>
              <a:off x="6221638" y="2403583"/>
              <a:ext cx="273240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8B7A9A9-7B59-884D-B022-87877A79AFB4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60377-3F5D-E74F-B3B8-11D0F2EF7AF7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112709" y="1371600"/>
            <a:ext cx="19429298" cy="778933"/>
          </a:xfrm>
        </p:spPr>
        <p:txBody>
          <a:bodyPr>
            <a:noAutofit/>
          </a:bodyPr>
          <a:lstStyle>
            <a:lvl1pPr>
              <a:defRPr sz="290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9537D5-AFA0-2044-AB5E-BE0A7F2C3F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charset="0"/>
              </a:defRPr>
            </a:lvl1pPr>
          </a:lstStyle>
          <a:p>
            <a:pPr>
              <a:defRPr/>
            </a:pPr>
            <a:fld id="{25118B3E-860A-BC4A-9EC3-DB73DDBEEE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145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04219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4AB93-54C7-8B4C-812A-D6FB76ED769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71834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B71E-B916-D040-921C-6F04677BCA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950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6F93E7-2075-9847-A7C2-EDE7F8E698A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01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9A831-5F69-C845-9EE1-5F9051540CA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93758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A1B90D-29E3-7844-BBF0-AB7F643AAE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671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CE63D-347F-A941-8BD7-7741ACA93B86}" type="datetimeFigureOut">
              <a:rPr lang="en-US" smtClean="0"/>
              <a:pPr>
                <a:defRPr/>
              </a:pPr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1D7F6E-E32E-0047-900D-5A2E1616B78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6743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5DFB4-BA78-6E42-8A1D-1F500710E77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6708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0ED58B-2F9E-4244-AE5F-CE5E3611B98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1414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B5EEFD-AA4C-5540-8495-4D0CE75F9D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7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761" r:id="rId14"/>
  </p:sldLayoutIdLst>
  <p:transition spd="med">
    <p:fade/>
  </p:transition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7">
            <a:extLst>
              <a:ext uri="{FF2B5EF4-FFF2-40B4-BE49-F238E27FC236}">
                <a16:creationId xmlns:a16="http://schemas.microsoft.com/office/drawing/2014/main" id="{BE9ADE18-1CD5-F442-88EB-DFB331F46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D0ACD1-E045-C34F-AED2-081CEC79A3E7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069C4-EA2B-F543-A68D-FF745FA7D4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58788" y="1458913"/>
            <a:ext cx="23928387" cy="294005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accent1"/>
                </a:solidFill>
                <a:latin typeface="Raleway ExtraBold" charset="0"/>
              </a:rPr>
              <a:t>An Analysis Of Movie Success At The Box Office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B5AB136A-A21E-0742-A23B-95953137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8" y="5302250"/>
            <a:ext cx="38560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2">
            <a:extLst>
              <a:ext uri="{FF2B5EF4-FFF2-40B4-BE49-F238E27FC236}">
                <a16:creationId xmlns:a16="http://schemas.microsoft.com/office/drawing/2014/main" id="{FE68A29A-805D-814A-84C7-608B5E70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8" y="4413250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">
            <a:extLst>
              <a:ext uri="{FF2B5EF4-FFF2-40B4-BE49-F238E27FC236}">
                <a16:creationId xmlns:a16="http://schemas.microsoft.com/office/drawing/2014/main" id="{8BE07398-798E-1C4B-8AF0-B2CB5971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6788" y="4678363"/>
            <a:ext cx="3175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Placeholder 1">
            <a:extLst>
              <a:ext uri="{FF2B5EF4-FFF2-40B4-BE49-F238E27FC236}">
                <a16:creationId xmlns:a16="http://schemas.microsoft.com/office/drawing/2014/main" id="{5837ACB0-0CA7-A547-862B-5980996B222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4000" dirty="0">
                <a:solidFill>
                  <a:schemeClr val="accent1"/>
                </a:solidFill>
                <a:latin typeface="Raleway ExtraBold" charset="0"/>
              </a:rPr>
              <a:t>Is T</a:t>
            </a: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here a Correlation Between Ratings and Runtime?</a:t>
            </a: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59B57741-1EAC-5240-8C09-207421353D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ACD379-4B50-1E41-BDEF-7F708827CA68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9F5D3-F072-1446-B8A5-14E8A0C34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988" y="10842625"/>
            <a:ext cx="23164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CORRELATION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3454A-912C-C440-B132-BA24A2C1A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8888" y="11896725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0.2569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7742A6-9CA1-C94D-A664-D8256C428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8488" y="11896725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0.2097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4E02F85-A37D-1A46-A019-4FDAA4595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8088" y="11896725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0.7504</a:t>
            </a:r>
          </a:p>
        </p:txBody>
      </p:sp>
      <p:pic>
        <p:nvPicPr>
          <p:cNvPr id="34823" name="Picture 5">
            <a:extLst>
              <a:ext uri="{FF2B5EF4-FFF2-40B4-BE49-F238E27FC236}">
                <a16:creationId xmlns:a16="http://schemas.microsoft.com/office/drawing/2014/main" id="{F56ABBD7-DF0B-F94F-80B4-5FD34A966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947863"/>
            <a:ext cx="23968076" cy="842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4" grpId="0" animBg="1"/>
      <p:bldP spid="5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Placeholder 3">
            <a:extLst>
              <a:ext uri="{FF2B5EF4-FFF2-40B4-BE49-F238E27FC236}">
                <a16:creationId xmlns:a16="http://schemas.microsoft.com/office/drawing/2014/main" id="{5EAE045D-D2DB-B04E-A8FA-9B53756007F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Future Analysis</a:t>
            </a:r>
          </a:p>
        </p:txBody>
      </p:sp>
      <p:sp>
        <p:nvSpPr>
          <p:cNvPr id="38914" name="Slide Number Placeholder 115">
            <a:extLst>
              <a:ext uri="{FF2B5EF4-FFF2-40B4-BE49-F238E27FC236}">
                <a16:creationId xmlns:a16="http://schemas.microsoft.com/office/drawing/2014/main" id="{F6672A5A-DEA1-8148-A521-3FA76ACCA8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140800-12D1-184B-8E00-828077433A0F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646DC03F-BDDB-D745-AF8B-12FEBB93F53D}"/>
              </a:ext>
            </a:extLst>
          </p:cNvPr>
          <p:cNvSpPr/>
          <p:nvPr/>
        </p:nvSpPr>
        <p:spPr>
          <a:xfrm>
            <a:off x="2744788" y="2671898"/>
            <a:ext cx="19354800" cy="28463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4F705229-DED7-B64E-B388-FAFEBA418245}"/>
              </a:ext>
            </a:extLst>
          </p:cNvPr>
          <p:cNvSpPr/>
          <p:nvPr/>
        </p:nvSpPr>
        <p:spPr>
          <a:xfrm>
            <a:off x="7137400" y="4079875"/>
            <a:ext cx="14962188" cy="284797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D2A1A795-293A-B24C-A18E-2EBBAFBF8815}"/>
              </a:ext>
            </a:extLst>
          </p:cNvPr>
          <p:cNvSpPr/>
          <p:nvPr/>
        </p:nvSpPr>
        <p:spPr>
          <a:xfrm>
            <a:off x="11528425" y="5503863"/>
            <a:ext cx="10571163" cy="284638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90D29B7-C316-FD41-BFE9-0800F1638ACE}"/>
              </a:ext>
            </a:extLst>
          </p:cNvPr>
          <p:cNvSpPr/>
          <p:nvPr/>
        </p:nvSpPr>
        <p:spPr>
          <a:xfrm>
            <a:off x="15881348" y="6910524"/>
            <a:ext cx="6178550" cy="2846388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itle 20">
            <a:extLst>
              <a:ext uri="{FF2B5EF4-FFF2-40B4-BE49-F238E27FC236}">
                <a16:creationId xmlns:a16="http://schemas.microsoft.com/office/drawing/2014/main" id="{86BCA98C-5830-4441-B460-1D4429E027D6}"/>
              </a:ext>
            </a:extLst>
          </p:cNvPr>
          <p:cNvSpPr txBox="1">
            <a:spLocks/>
          </p:cNvSpPr>
          <p:nvPr/>
        </p:nvSpPr>
        <p:spPr bwMode="auto">
          <a:xfrm>
            <a:off x="3746500" y="3775095"/>
            <a:ext cx="85502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Sorting Genres</a:t>
            </a:r>
          </a:p>
        </p:txBody>
      </p:sp>
      <p:sp>
        <p:nvSpPr>
          <p:cNvPr id="44" name="Title 20">
            <a:extLst>
              <a:ext uri="{FF2B5EF4-FFF2-40B4-BE49-F238E27FC236}">
                <a16:creationId xmlns:a16="http://schemas.microsoft.com/office/drawing/2014/main" id="{6879A394-8B27-B648-AAF1-A1ED08ECD5A3}"/>
              </a:ext>
            </a:extLst>
          </p:cNvPr>
          <p:cNvSpPr txBox="1">
            <a:spLocks/>
          </p:cNvSpPr>
          <p:nvPr/>
        </p:nvSpPr>
        <p:spPr bwMode="auto">
          <a:xfrm>
            <a:off x="2411413" y="5008563"/>
            <a:ext cx="44481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US" sz="3200" dirty="0">
                <a:solidFill>
                  <a:schemeClr val="accent1"/>
                </a:solidFill>
              </a:rPr>
              <a:t>Create a better way of sorting through genres, when movies have multiple genres to allow for more accurate analysis.</a:t>
            </a:r>
          </a:p>
        </p:txBody>
      </p:sp>
      <p:sp>
        <p:nvSpPr>
          <p:cNvPr id="45" name="Title 20">
            <a:extLst>
              <a:ext uri="{FF2B5EF4-FFF2-40B4-BE49-F238E27FC236}">
                <a16:creationId xmlns:a16="http://schemas.microsoft.com/office/drawing/2014/main" id="{58402C60-32D3-D742-98A9-AE5D8ACEAC20}"/>
              </a:ext>
            </a:extLst>
          </p:cNvPr>
          <p:cNvSpPr txBox="1">
            <a:spLocks/>
          </p:cNvSpPr>
          <p:nvPr/>
        </p:nvSpPr>
        <p:spPr bwMode="auto">
          <a:xfrm>
            <a:off x="7124700" y="6526213"/>
            <a:ext cx="4448175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Explore the effects the movie crew can have on Revenue and ROI</a:t>
            </a:r>
          </a:p>
          <a:p>
            <a:pPr eaLnBrk="1" hangingPunct="1">
              <a:lnSpc>
                <a:spcPct val="130000"/>
              </a:lnSpc>
            </a:pP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6" name="Title 20">
            <a:extLst>
              <a:ext uri="{FF2B5EF4-FFF2-40B4-BE49-F238E27FC236}">
                <a16:creationId xmlns:a16="http://schemas.microsoft.com/office/drawing/2014/main" id="{C0197CD0-2FDA-8946-AF0F-DE0B968BDD45}"/>
              </a:ext>
            </a:extLst>
          </p:cNvPr>
          <p:cNvSpPr txBox="1">
            <a:spLocks/>
          </p:cNvSpPr>
          <p:nvPr/>
        </p:nvSpPr>
        <p:spPr bwMode="auto">
          <a:xfrm>
            <a:off x="11528425" y="7822811"/>
            <a:ext cx="4448175" cy="323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How have they changed the game when it comes to movie production.</a:t>
            </a:r>
          </a:p>
          <a:p>
            <a:pPr eaLnBrk="1" hangingPunct="1">
              <a:lnSpc>
                <a:spcPct val="130000"/>
              </a:lnSpc>
            </a:pP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7" name="Title 20">
            <a:extLst>
              <a:ext uri="{FF2B5EF4-FFF2-40B4-BE49-F238E27FC236}">
                <a16:creationId xmlns:a16="http://schemas.microsoft.com/office/drawing/2014/main" id="{BDE5A3B8-19B5-6547-8669-0E306BD6A9DA}"/>
              </a:ext>
            </a:extLst>
          </p:cNvPr>
          <p:cNvSpPr txBox="1">
            <a:spLocks/>
          </p:cNvSpPr>
          <p:nvPr/>
        </p:nvSpPr>
        <p:spPr bwMode="auto">
          <a:xfrm>
            <a:off x="16024225" y="9038043"/>
            <a:ext cx="4448175" cy="323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Further analysis of the relationship between movie success and ratings</a:t>
            </a:r>
          </a:p>
          <a:p>
            <a:pPr eaLnBrk="1" hangingPunct="1">
              <a:lnSpc>
                <a:spcPct val="130000"/>
              </a:lnSpc>
            </a:pPr>
            <a:r>
              <a:rPr lang="pt-BR" altLang="en-US" sz="2400" dirty="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 </a:t>
            </a: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7BAF78B5-22C6-3C4F-8180-02541EF99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557588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  <p:sp>
        <p:nvSpPr>
          <p:cNvPr id="49" name="Title 20">
            <a:extLst>
              <a:ext uri="{FF2B5EF4-FFF2-40B4-BE49-F238E27FC236}">
                <a16:creationId xmlns:a16="http://schemas.microsoft.com/office/drawing/2014/main" id="{F2E5AFAD-0889-5D48-A570-5E55CA21DF9B}"/>
              </a:ext>
            </a:extLst>
          </p:cNvPr>
          <p:cNvSpPr txBox="1">
            <a:spLocks/>
          </p:cNvSpPr>
          <p:nvPr/>
        </p:nvSpPr>
        <p:spPr bwMode="auto">
          <a:xfrm>
            <a:off x="8448675" y="5145901"/>
            <a:ext cx="854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Crew effects</a:t>
            </a:r>
          </a:p>
        </p:txBody>
      </p:sp>
      <p:sp>
        <p:nvSpPr>
          <p:cNvPr id="52" name="Title 20">
            <a:extLst>
              <a:ext uri="{FF2B5EF4-FFF2-40B4-BE49-F238E27FC236}">
                <a16:creationId xmlns:a16="http://schemas.microsoft.com/office/drawing/2014/main" id="{A1953E9E-D9A7-BE4C-832B-B8B546D28F20}"/>
              </a:ext>
            </a:extLst>
          </p:cNvPr>
          <p:cNvSpPr txBox="1">
            <a:spLocks/>
          </p:cNvSpPr>
          <p:nvPr/>
        </p:nvSpPr>
        <p:spPr bwMode="auto">
          <a:xfrm>
            <a:off x="12792075" y="6570682"/>
            <a:ext cx="76803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Explore Netflix &amp; Amazon Prime</a:t>
            </a:r>
          </a:p>
        </p:txBody>
      </p:sp>
      <p:sp>
        <p:nvSpPr>
          <p:cNvPr id="53" name="Title 20">
            <a:extLst>
              <a:ext uri="{FF2B5EF4-FFF2-40B4-BE49-F238E27FC236}">
                <a16:creationId xmlns:a16="http://schemas.microsoft.com/office/drawing/2014/main" id="{99D88CE0-D49F-6548-928B-1FE495A949FB}"/>
              </a:ext>
            </a:extLst>
          </p:cNvPr>
          <p:cNvSpPr txBox="1">
            <a:spLocks/>
          </p:cNvSpPr>
          <p:nvPr/>
        </p:nvSpPr>
        <p:spPr bwMode="auto">
          <a:xfrm>
            <a:off x="17146587" y="7670582"/>
            <a:ext cx="3594101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Explore the effects of ratings in more detail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EEC91CA3-B392-2C4F-A1DC-77C775AC7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2" y="4960938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 dirty="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A3A16429-E72C-214E-BD9A-01CA1E93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674" y="6424612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C84BDF3-859B-4A42-97D2-2C9EA5982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5538" y="7854950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9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7" name="Title 20">
            <a:extLst>
              <a:ext uri="{FF2B5EF4-FFF2-40B4-BE49-F238E27FC236}">
                <a16:creationId xmlns:a16="http://schemas.microsoft.com/office/drawing/2014/main" id="{CF22D82C-BE36-0341-8D38-B0A5FF164E3E}"/>
              </a:ext>
            </a:extLst>
          </p:cNvPr>
          <p:cNvSpPr txBox="1">
            <a:spLocks/>
          </p:cNvSpPr>
          <p:nvPr/>
        </p:nvSpPr>
        <p:spPr bwMode="auto">
          <a:xfrm>
            <a:off x="11826875" y="10369550"/>
            <a:ext cx="51355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You</a:t>
            </a:r>
          </a:p>
        </p:txBody>
      </p:sp>
      <p:sp>
        <p:nvSpPr>
          <p:cNvPr id="57355" name="Title 20">
            <a:extLst>
              <a:ext uri="{FF2B5EF4-FFF2-40B4-BE49-F238E27FC236}">
                <a16:creationId xmlns:a16="http://schemas.microsoft.com/office/drawing/2014/main" id="{0BED5B0C-AE0F-6D4C-8660-050032CFC669}"/>
              </a:ext>
            </a:extLst>
          </p:cNvPr>
          <p:cNvSpPr txBox="1">
            <a:spLocks/>
          </p:cNvSpPr>
          <p:nvPr/>
        </p:nvSpPr>
        <p:spPr bwMode="auto">
          <a:xfrm>
            <a:off x="6486525" y="10363200"/>
            <a:ext cx="51371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4000" b="1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Thank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5987C1A-1492-AD41-BF93-AAC71DCFA3C6}"/>
              </a:ext>
            </a:extLst>
          </p:cNvPr>
          <p:cNvSpPr/>
          <p:nvPr/>
        </p:nvSpPr>
        <p:spPr>
          <a:xfrm>
            <a:off x="6315075" y="3048000"/>
            <a:ext cx="6884988" cy="688498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CA3D61E-9D8B-C24E-8B2D-D5EAE321D53C}"/>
              </a:ext>
            </a:extLst>
          </p:cNvPr>
          <p:cNvSpPr/>
          <p:nvPr/>
        </p:nvSpPr>
        <p:spPr>
          <a:xfrm>
            <a:off x="11126788" y="3048000"/>
            <a:ext cx="6884987" cy="688498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Freeform 326">
            <a:extLst>
              <a:ext uri="{FF2B5EF4-FFF2-40B4-BE49-F238E27FC236}">
                <a16:creationId xmlns:a16="http://schemas.microsoft.com/office/drawing/2014/main" id="{870372B6-17FA-2C4A-AC70-DEA17DAF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6463" y="4968875"/>
            <a:ext cx="2549525" cy="3146425"/>
          </a:xfrm>
          <a:custGeom>
            <a:avLst/>
            <a:gdLst>
              <a:gd name="T0" fmla="*/ 2147483646 w 1076"/>
              <a:gd name="T1" fmla="*/ 2147483646 h 1327"/>
              <a:gd name="T2" fmla="*/ 2147483646 w 1076"/>
              <a:gd name="T3" fmla="*/ 2147483646 h 1327"/>
              <a:gd name="T4" fmla="*/ 2147483646 w 1076"/>
              <a:gd name="T5" fmla="*/ 2147483646 h 1327"/>
              <a:gd name="T6" fmla="*/ 2147483646 w 1076"/>
              <a:gd name="T7" fmla="*/ 2147483646 h 1327"/>
              <a:gd name="T8" fmla="*/ 2147483646 w 1076"/>
              <a:gd name="T9" fmla="*/ 2147483646 h 1327"/>
              <a:gd name="T10" fmla="*/ 2147483646 w 1076"/>
              <a:gd name="T11" fmla="*/ 0 h 1327"/>
              <a:gd name="T12" fmla="*/ 2147483646 w 1076"/>
              <a:gd name="T13" fmla="*/ 2147483646 h 1327"/>
              <a:gd name="T14" fmla="*/ 2147483646 w 1076"/>
              <a:gd name="T15" fmla="*/ 2147483646 h 1327"/>
              <a:gd name="T16" fmla="*/ 2147483646 w 1076"/>
              <a:gd name="T17" fmla="*/ 2147483646 h 1327"/>
              <a:gd name="T18" fmla="*/ 2147483646 w 1076"/>
              <a:gd name="T19" fmla="*/ 2147483646 h 1327"/>
              <a:gd name="T20" fmla="*/ 2147483646 w 1076"/>
              <a:gd name="T21" fmla="*/ 2147483646 h 1327"/>
              <a:gd name="T22" fmla="*/ 2147483646 w 1076"/>
              <a:gd name="T23" fmla="*/ 2147483646 h 1327"/>
              <a:gd name="T24" fmla="*/ 2147483646 w 1076"/>
              <a:gd name="T25" fmla="*/ 0 h 1327"/>
              <a:gd name="T26" fmla="*/ 2147483646 w 1076"/>
              <a:gd name="T27" fmla="*/ 2147483646 h 1327"/>
              <a:gd name="T28" fmla="*/ 2147483646 w 1076"/>
              <a:gd name="T29" fmla="*/ 2147483646 h 1327"/>
              <a:gd name="T30" fmla="*/ 2147483646 w 1076"/>
              <a:gd name="T31" fmla="*/ 2147483646 h 1327"/>
              <a:gd name="T32" fmla="*/ 2147483646 w 1076"/>
              <a:gd name="T33" fmla="*/ 2147483646 h 1327"/>
              <a:gd name="T34" fmla="*/ 2147483646 w 1076"/>
              <a:gd name="T35" fmla="*/ 2147483646 h 1327"/>
              <a:gd name="T36" fmla="*/ 0 w 1076"/>
              <a:gd name="T37" fmla="*/ 2147483646 h 1327"/>
              <a:gd name="T38" fmla="*/ 0 w 1076"/>
              <a:gd name="T39" fmla="*/ 2147483646 h 1327"/>
              <a:gd name="T40" fmla="*/ 2147483646 w 1076"/>
              <a:gd name="T41" fmla="*/ 2147483646 h 1327"/>
              <a:gd name="T42" fmla="*/ 2147483646 w 1076"/>
              <a:gd name="T43" fmla="*/ 2147483646 h 1327"/>
              <a:gd name="T44" fmla="*/ 2147483646 w 1076"/>
              <a:gd name="T45" fmla="*/ 2147483646 h 1327"/>
              <a:gd name="T46" fmla="*/ 2147483646 w 1076"/>
              <a:gd name="T47" fmla="*/ 2147483646 h 1327"/>
              <a:gd name="T48" fmla="*/ 2147483646 w 1076"/>
              <a:gd name="T49" fmla="*/ 2147483646 h 1327"/>
              <a:gd name="T50" fmla="*/ 2147483646 w 1076"/>
              <a:gd name="T51" fmla="*/ 2147483646 h 1327"/>
              <a:gd name="T52" fmla="*/ 2147483646 w 1076"/>
              <a:gd name="T53" fmla="*/ 2147483646 h 1327"/>
              <a:gd name="T54" fmla="*/ 2147483646 w 1076"/>
              <a:gd name="T55" fmla="*/ 2147483646 h 1327"/>
              <a:gd name="T56" fmla="*/ 2147483646 w 1076"/>
              <a:gd name="T57" fmla="*/ 2147483646 h 1327"/>
              <a:gd name="T58" fmla="*/ 2147483646 w 1076"/>
              <a:gd name="T59" fmla="*/ 2147483646 h 1327"/>
              <a:gd name="T60" fmla="*/ 2147483646 w 1076"/>
              <a:gd name="T61" fmla="*/ 2147483646 h 1327"/>
              <a:gd name="T62" fmla="*/ 2147483646 w 1076"/>
              <a:gd name="T63" fmla="*/ 2147483646 h 1327"/>
              <a:gd name="T64" fmla="*/ 2147483646 w 1076"/>
              <a:gd name="T65" fmla="*/ 2147483646 h 1327"/>
              <a:gd name="T66" fmla="*/ 2147483646 w 1076"/>
              <a:gd name="T67" fmla="*/ 2147483646 h 1327"/>
              <a:gd name="T68" fmla="*/ 2147483646 w 1076"/>
              <a:gd name="T69" fmla="*/ 2147483646 h 1327"/>
              <a:gd name="T70" fmla="*/ 2147483646 w 1076"/>
              <a:gd name="T71" fmla="*/ 2147483646 h 1327"/>
              <a:gd name="T72" fmla="*/ 2147483646 w 1076"/>
              <a:gd name="T73" fmla="*/ 2147483646 h 1327"/>
              <a:gd name="T74" fmla="*/ 2147483646 w 1076"/>
              <a:gd name="T75" fmla="*/ 2147483646 h 1327"/>
              <a:gd name="T76" fmla="*/ 2147483646 w 1076"/>
              <a:gd name="T77" fmla="*/ 2147483646 h 1327"/>
              <a:gd name="T78" fmla="*/ 2147483646 w 1076"/>
              <a:gd name="T79" fmla="*/ 2147483646 h 1327"/>
              <a:gd name="T80" fmla="*/ 2147483646 w 1076"/>
              <a:gd name="T81" fmla="*/ 2147483646 h 1327"/>
              <a:gd name="T82" fmla="*/ 2147483646 w 1076"/>
              <a:gd name="T83" fmla="*/ 2147483646 h 1327"/>
              <a:gd name="T84" fmla="*/ 2147483646 w 1076"/>
              <a:gd name="T85" fmla="*/ 2147483646 h 1327"/>
              <a:gd name="T86" fmla="*/ 2147483646 w 1076"/>
              <a:gd name="T87" fmla="*/ 2147483646 h 1327"/>
              <a:gd name="T88" fmla="*/ 2147483646 w 1076"/>
              <a:gd name="T89" fmla="*/ 2147483646 h 1327"/>
              <a:gd name="T90" fmla="*/ 2147483646 w 1076"/>
              <a:gd name="T91" fmla="*/ 2147483646 h 1327"/>
              <a:gd name="T92" fmla="*/ 2147483646 w 1076"/>
              <a:gd name="T93" fmla="*/ 2147483646 h 1327"/>
              <a:gd name="T94" fmla="*/ 2147483646 w 1076"/>
              <a:gd name="T95" fmla="*/ 2147483646 h 1327"/>
              <a:gd name="T96" fmla="*/ 2147483646 w 1076"/>
              <a:gd name="T97" fmla="*/ 2147483646 h 1327"/>
              <a:gd name="T98" fmla="*/ 2147483646 w 1076"/>
              <a:gd name="T99" fmla="*/ 2147483646 h 1327"/>
              <a:gd name="T100" fmla="*/ 2147483646 w 1076"/>
              <a:gd name="T101" fmla="*/ 2147483646 h 1327"/>
              <a:gd name="T102" fmla="*/ 2147483646 w 1076"/>
              <a:gd name="T103" fmla="*/ 2147483646 h 13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076" h="1327">
                <a:moveTo>
                  <a:pt x="1064" y="371"/>
                </a:moveTo>
                <a:cubicBezTo>
                  <a:pt x="1058" y="363"/>
                  <a:pt x="1051" y="356"/>
                  <a:pt x="1044" y="356"/>
                </a:cubicBezTo>
                <a:cubicBezTo>
                  <a:pt x="894" y="356"/>
                  <a:pt x="894" y="356"/>
                  <a:pt x="894" y="356"/>
                </a:cubicBezTo>
                <a:cubicBezTo>
                  <a:pt x="894" y="51"/>
                  <a:pt x="894" y="51"/>
                  <a:pt x="894" y="51"/>
                </a:cubicBezTo>
                <a:cubicBezTo>
                  <a:pt x="894" y="36"/>
                  <a:pt x="891" y="26"/>
                  <a:pt x="878" y="14"/>
                </a:cubicBezTo>
                <a:cubicBezTo>
                  <a:pt x="867" y="4"/>
                  <a:pt x="854" y="0"/>
                  <a:pt x="837" y="0"/>
                </a:cubicBezTo>
                <a:cubicBezTo>
                  <a:pt x="820" y="0"/>
                  <a:pt x="806" y="4"/>
                  <a:pt x="796" y="14"/>
                </a:cubicBezTo>
                <a:cubicBezTo>
                  <a:pt x="782" y="26"/>
                  <a:pt x="776" y="36"/>
                  <a:pt x="776" y="51"/>
                </a:cubicBezTo>
                <a:cubicBezTo>
                  <a:pt x="776" y="356"/>
                  <a:pt x="776" y="356"/>
                  <a:pt x="776" y="356"/>
                </a:cubicBezTo>
                <a:cubicBezTo>
                  <a:pt x="299" y="356"/>
                  <a:pt x="299" y="356"/>
                  <a:pt x="299" y="356"/>
                </a:cubicBezTo>
                <a:cubicBezTo>
                  <a:pt x="299" y="51"/>
                  <a:pt x="299" y="51"/>
                  <a:pt x="299" y="51"/>
                </a:cubicBezTo>
                <a:cubicBezTo>
                  <a:pt x="299" y="36"/>
                  <a:pt x="296" y="26"/>
                  <a:pt x="283" y="14"/>
                </a:cubicBezTo>
                <a:cubicBezTo>
                  <a:pt x="272" y="4"/>
                  <a:pt x="258" y="0"/>
                  <a:pt x="242" y="0"/>
                </a:cubicBezTo>
                <a:cubicBezTo>
                  <a:pt x="225" y="0"/>
                  <a:pt x="211" y="4"/>
                  <a:pt x="198" y="14"/>
                </a:cubicBezTo>
                <a:cubicBezTo>
                  <a:pt x="187" y="26"/>
                  <a:pt x="180" y="36"/>
                  <a:pt x="180" y="51"/>
                </a:cubicBezTo>
                <a:cubicBezTo>
                  <a:pt x="180" y="356"/>
                  <a:pt x="180" y="356"/>
                  <a:pt x="180" y="356"/>
                </a:cubicBezTo>
                <a:cubicBezTo>
                  <a:pt x="34" y="356"/>
                  <a:pt x="34" y="356"/>
                  <a:pt x="34" y="356"/>
                </a:cubicBezTo>
                <a:cubicBezTo>
                  <a:pt x="24" y="356"/>
                  <a:pt x="17" y="363"/>
                  <a:pt x="10" y="371"/>
                </a:cubicBezTo>
                <a:cubicBezTo>
                  <a:pt x="3" y="378"/>
                  <a:pt x="0" y="389"/>
                  <a:pt x="0" y="397"/>
                </a:cubicBezTo>
                <a:cubicBezTo>
                  <a:pt x="0" y="529"/>
                  <a:pt x="0" y="529"/>
                  <a:pt x="0" y="529"/>
                </a:cubicBezTo>
                <a:cubicBezTo>
                  <a:pt x="0" y="566"/>
                  <a:pt x="17" y="606"/>
                  <a:pt x="48" y="654"/>
                </a:cubicBezTo>
                <a:cubicBezTo>
                  <a:pt x="78" y="702"/>
                  <a:pt x="113" y="749"/>
                  <a:pt x="150" y="794"/>
                </a:cubicBezTo>
                <a:cubicBezTo>
                  <a:pt x="187" y="834"/>
                  <a:pt x="221" y="889"/>
                  <a:pt x="255" y="952"/>
                </a:cubicBezTo>
                <a:cubicBezTo>
                  <a:pt x="286" y="1014"/>
                  <a:pt x="299" y="1073"/>
                  <a:pt x="299" y="1132"/>
                </a:cubicBezTo>
                <a:cubicBezTo>
                  <a:pt x="299" y="1216"/>
                  <a:pt x="299" y="1216"/>
                  <a:pt x="299" y="1216"/>
                </a:cubicBezTo>
                <a:cubicBezTo>
                  <a:pt x="418" y="1216"/>
                  <a:pt x="418" y="1216"/>
                  <a:pt x="418" y="1216"/>
                </a:cubicBezTo>
                <a:cubicBezTo>
                  <a:pt x="418" y="1326"/>
                  <a:pt x="418" y="1326"/>
                  <a:pt x="418" y="1326"/>
                </a:cubicBezTo>
                <a:cubicBezTo>
                  <a:pt x="656" y="1326"/>
                  <a:pt x="656" y="1326"/>
                  <a:pt x="656" y="1326"/>
                </a:cubicBezTo>
                <a:cubicBezTo>
                  <a:pt x="656" y="1216"/>
                  <a:pt x="656" y="1216"/>
                  <a:pt x="656" y="1216"/>
                </a:cubicBezTo>
                <a:cubicBezTo>
                  <a:pt x="776" y="1216"/>
                  <a:pt x="776" y="1216"/>
                  <a:pt x="776" y="1216"/>
                </a:cubicBezTo>
                <a:cubicBezTo>
                  <a:pt x="776" y="1132"/>
                  <a:pt x="776" y="1132"/>
                  <a:pt x="776" y="1132"/>
                </a:cubicBezTo>
                <a:cubicBezTo>
                  <a:pt x="776" y="1073"/>
                  <a:pt x="793" y="1014"/>
                  <a:pt x="823" y="952"/>
                </a:cubicBezTo>
                <a:cubicBezTo>
                  <a:pt x="854" y="889"/>
                  <a:pt x="888" y="834"/>
                  <a:pt x="925" y="794"/>
                </a:cubicBezTo>
                <a:cubicBezTo>
                  <a:pt x="963" y="749"/>
                  <a:pt x="997" y="702"/>
                  <a:pt x="1027" y="654"/>
                </a:cubicBezTo>
                <a:cubicBezTo>
                  <a:pt x="1058" y="606"/>
                  <a:pt x="1075" y="566"/>
                  <a:pt x="1075" y="529"/>
                </a:cubicBezTo>
                <a:cubicBezTo>
                  <a:pt x="1075" y="397"/>
                  <a:pt x="1075" y="397"/>
                  <a:pt x="1075" y="397"/>
                </a:cubicBezTo>
                <a:cubicBezTo>
                  <a:pt x="1075" y="389"/>
                  <a:pt x="1072" y="378"/>
                  <a:pt x="1064" y="371"/>
                </a:cubicBezTo>
                <a:close/>
                <a:moveTo>
                  <a:pt x="701" y="727"/>
                </a:moveTo>
                <a:cubicBezTo>
                  <a:pt x="541" y="918"/>
                  <a:pt x="463" y="1014"/>
                  <a:pt x="456" y="1018"/>
                </a:cubicBezTo>
                <a:cubicBezTo>
                  <a:pt x="456" y="1021"/>
                  <a:pt x="453" y="1025"/>
                  <a:pt x="453" y="1021"/>
                </a:cubicBezTo>
                <a:cubicBezTo>
                  <a:pt x="453" y="1021"/>
                  <a:pt x="453" y="1018"/>
                  <a:pt x="453" y="1014"/>
                </a:cubicBezTo>
                <a:cubicBezTo>
                  <a:pt x="507" y="812"/>
                  <a:pt x="507" y="812"/>
                  <a:pt x="507" y="812"/>
                </a:cubicBezTo>
                <a:cubicBezTo>
                  <a:pt x="510" y="805"/>
                  <a:pt x="507" y="801"/>
                  <a:pt x="497" y="801"/>
                </a:cubicBezTo>
                <a:cubicBezTo>
                  <a:pt x="381" y="801"/>
                  <a:pt x="381" y="801"/>
                  <a:pt x="381" y="801"/>
                </a:cubicBezTo>
                <a:cubicBezTo>
                  <a:pt x="374" y="801"/>
                  <a:pt x="371" y="797"/>
                  <a:pt x="374" y="794"/>
                </a:cubicBezTo>
                <a:cubicBezTo>
                  <a:pt x="534" y="606"/>
                  <a:pt x="616" y="511"/>
                  <a:pt x="619" y="507"/>
                </a:cubicBezTo>
                <a:cubicBezTo>
                  <a:pt x="623" y="503"/>
                  <a:pt x="623" y="503"/>
                  <a:pt x="626" y="503"/>
                </a:cubicBezTo>
                <a:lnTo>
                  <a:pt x="626" y="507"/>
                </a:lnTo>
                <a:cubicBezTo>
                  <a:pt x="575" y="709"/>
                  <a:pt x="575" y="709"/>
                  <a:pt x="575" y="709"/>
                </a:cubicBezTo>
                <a:cubicBezTo>
                  <a:pt x="568" y="712"/>
                  <a:pt x="571" y="717"/>
                  <a:pt x="579" y="717"/>
                </a:cubicBezTo>
                <a:cubicBezTo>
                  <a:pt x="694" y="717"/>
                  <a:pt x="694" y="717"/>
                  <a:pt x="694" y="717"/>
                </a:cubicBezTo>
                <a:cubicBezTo>
                  <a:pt x="704" y="717"/>
                  <a:pt x="708" y="720"/>
                  <a:pt x="701" y="7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16">
            <a:extLst>
              <a:ext uri="{FF2B5EF4-FFF2-40B4-BE49-F238E27FC236}">
                <a16:creationId xmlns:a16="http://schemas.microsoft.com/office/drawing/2014/main" id="{71E62BA5-8CEB-F54B-B1C0-5493DAA37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813" y="4713288"/>
            <a:ext cx="2436812" cy="3825875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Slide Number Placeholder 7">
            <a:extLst>
              <a:ext uri="{FF2B5EF4-FFF2-40B4-BE49-F238E27FC236}">
                <a16:creationId xmlns:a16="http://schemas.microsoft.com/office/drawing/2014/main" id="{0391BBF0-1E3C-A341-ABAB-10C356DA98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5E01F3-38D3-4542-8081-1F42FB88B54F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7" grpId="0"/>
      <p:bldP spid="57355" grpId="0"/>
      <p:bldP spid="82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DE0123DA-F0A5-B54F-B073-F6D9C27807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EDB11-F08E-2C4E-89FE-20660FA9F836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551B3A-34DD-714E-B107-7261B1A5B35C}"/>
              </a:ext>
            </a:extLst>
          </p:cNvPr>
          <p:cNvGrpSpPr>
            <a:grpSpLocks/>
          </p:cNvGrpSpPr>
          <p:nvPr/>
        </p:nvGrpSpPr>
        <p:grpSpPr bwMode="auto">
          <a:xfrm>
            <a:off x="3530600" y="4891088"/>
            <a:ext cx="4302125" cy="2082800"/>
            <a:chOff x="838200" y="3042850"/>
            <a:chExt cx="1613431" cy="781398"/>
          </a:xfrm>
        </p:grpSpPr>
        <p:sp>
          <p:nvSpPr>
            <p:cNvPr id="19488" name="TextBox 8">
              <a:extLst>
                <a:ext uri="{FF2B5EF4-FFF2-40B4-BE49-F238E27FC236}">
                  <a16:creationId xmlns:a16="http://schemas.microsoft.com/office/drawing/2014/main" id="{70DDABE6-07F5-C24B-9E93-F8ADA6F14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1</a:t>
              </a:r>
            </a:p>
          </p:txBody>
        </p:sp>
        <p:sp>
          <p:nvSpPr>
            <p:cNvPr id="19489" name="TextBox 9">
              <a:extLst>
                <a:ext uri="{FF2B5EF4-FFF2-40B4-BE49-F238E27FC236}">
                  <a16:creationId xmlns:a16="http://schemas.microsoft.com/office/drawing/2014/main" id="{D277DE13-90F5-D74F-9598-0C55D7FD3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431" y="3305455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100" dirty="0">
                  <a:solidFill>
                    <a:schemeClr val="accent1"/>
                  </a:solidFill>
                  <a:latin typeface="Raleway Light" charset="0"/>
                  <a:ea typeface="ＭＳ Ｐゴシック" panose="020B0600070205080204" pitchFamily="34" charset="-128"/>
                </a:rPr>
                <a:t>Is there a Correlation between Budget and Revenue?</a:t>
              </a:r>
              <a:endParaRPr lang="en-US" altLang="en-US" sz="21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A51B7C-E38C-EE47-9A19-4395CE8C6A90}"/>
              </a:ext>
            </a:extLst>
          </p:cNvPr>
          <p:cNvGrpSpPr>
            <a:grpSpLocks/>
          </p:cNvGrpSpPr>
          <p:nvPr/>
        </p:nvGrpSpPr>
        <p:grpSpPr bwMode="auto">
          <a:xfrm>
            <a:off x="10033000" y="4862515"/>
            <a:ext cx="4267200" cy="2139948"/>
            <a:chOff x="838200" y="3042850"/>
            <a:chExt cx="1600200" cy="802653"/>
          </a:xfrm>
        </p:grpSpPr>
        <p:sp>
          <p:nvSpPr>
            <p:cNvPr id="19486" name="TextBox 14">
              <a:extLst>
                <a:ext uri="{FF2B5EF4-FFF2-40B4-BE49-F238E27FC236}">
                  <a16:creationId xmlns:a16="http://schemas.microsoft.com/office/drawing/2014/main" id="{5C8C9323-661F-5342-82BB-29411DD07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2</a:t>
              </a:r>
            </a:p>
          </p:txBody>
        </p:sp>
        <p:sp>
          <p:nvSpPr>
            <p:cNvPr id="19487" name="TextBox 15">
              <a:extLst>
                <a:ext uri="{FF2B5EF4-FFF2-40B4-BE49-F238E27FC236}">
                  <a16:creationId xmlns:a16="http://schemas.microsoft.com/office/drawing/2014/main" id="{D72CCEA1-D91A-4A40-A6D2-288AD2E62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7"/>
              <a:ext cx="1600200" cy="52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Does Return on Investment vary by budget? </a:t>
              </a:r>
            </a:p>
            <a:p>
              <a:pPr algn="ctr" eaLnBrk="1" hangingPunct="1">
                <a:lnSpc>
                  <a:spcPct val="120000"/>
                </a:lnSpc>
              </a:pPr>
              <a:endParaRPr lang="en-US" altLang="en-US" sz="2100" dirty="0">
                <a:solidFill>
                  <a:schemeClr val="tx2"/>
                </a:solidFill>
                <a:latin typeface="Raleway Bold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190066-6AFE-E041-9BF8-297946D0E838}"/>
              </a:ext>
            </a:extLst>
          </p:cNvPr>
          <p:cNvGrpSpPr>
            <a:grpSpLocks/>
          </p:cNvGrpSpPr>
          <p:nvPr/>
        </p:nvGrpSpPr>
        <p:grpSpPr bwMode="auto">
          <a:xfrm>
            <a:off x="16536988" y="4894263"/>
            <a:ext cx="4267200" cy="2108200"/>
            <a:chOff x="838200" y="3042850"/>
            <a:chExt cx="1600200" cy="790576"/>
          </a:xfrm>
        </p:grpSpPr>
        <p:sp>
          <p:nvSpPr>
            <p:cNvPr id="19484" name="TextBox 20">
              <a:extLst>
                <a:ext uri="{FF2B5EF4-FFF2-40B4-BE49-F238E27FC236}">
                  <a16:creationId xmlns:a16="http://schemas.microsoft.com/office/drawing/2014/main" id="{8E673119-621B-E04A-A42B-90C92911F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3</a:t>
              </a:r>
            </a:p>
          </p:txBody>
        </p:sp>
        <p:sp>
          <p:nvSpPr>
            <p:cNvPr id="19485" name="TextBox 21">
              <a:extLst>
                <a:ext uri="{FF2B5EF4-FFF2-40B4-BE49-F238E27FC236}">
                  <a16:creationId xmlns:a16="http://schemas.microsoft.com/office/drawing/2014/main" id="{0874F7EC-A0AE-2149-90CA-4BF5A3BF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100" dirty="0">
                  <a:solidFill>
                    <a:schemeClr val="accent1"/>
                  </a:solidFill>
                  <a:latin typeface="Raleway Light" charset="0"/>
                  <a:ea typeface="ＭＳ Ｐゴシック" panose="020B0600070205080204" pitchFamily="34" charset="-128"/>
                </a:rPr>
                <a:t>Is the performance of a film affected by the Month in which it is released?</a:t>
              </a:r>
              <a:endParaRPr lang="en-GB" altLang="en-US" sz="2100" dirty="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E6CDBA-0043-9241-A189-AABA061EF5D4}"/>
              </a:ext>
            </a:extLst>
          </p:cNvPr>
          <p:cNvGrpSpPr>
            <a:grpSpLocks/>
          </p:cNvGrpSpPr>
          <p:nvPr/>
        </p:nvGrpSpPr>
        <p:grpSpPr bwMode="auto">
          <a:xfrm>
            <a:off x="17756188" y="2900363"/>
            <a:ext cx="1663700" cy="1663700"/>
            <a:chOff x="17467456" y="2979347"/>
            <a:chExt cx="2286298" cy="2286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D4783A-C031-2348-8E0A-A6A610CA0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67456" y="2979347"/>
              <a:ext cx="2286298" cy="2286000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96CA33D-4EE5-3C4B-8290-9D95A3DEA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0494" y="3489771"/>
              <a:ext cx="1140967" cy="1138637"/>
            </a:xfrm>
            <a:custGeom>
              <a:avLst/>
              <a:gdLst>
                <a:gd name="T0" fmla="*/ 839 w 852"/>
                <a:gd name="T1" fmla="*/ 4 h 850"/>
                <a:gd name="T2" fmla="*/ 824 w 852"/>
                <a:gd name="T3" fmla="*/ 0 h 850"/>
                <a:gd name="T4" fmla="*/ 810 w 852"/>
                <a:gd name="T5" fmla="*/ 5 h 850"/>
                <a:gd name="T6" fmla="*/ 13 w 852"/>
                <a:gd name="T7" fmla="*/ 536 h 850"/>
                <a:gd name="T8" fmla="*/ 1 w 852"/>
                <a:gd name="T9" fmla="*/ 561 h 850"/>
                <a:gd name="T10" fmla="*/ 18 w 852"/>
                <a:gd name="T11" fmla="*/ 583 h 850"/>
                <a:gd name="T12" fmla="*/ 225 w 852"/>
                <a:gd name="T13" fmla="*/ 666 h 850"/>
                <a:gd name="T14" fmla="*/ 323 w 852"/>
                <a:gd name="T15" fmla="*/ 837 h 850"/>
                <a:gd name="T16" fmla="*/ 346 w 852"/>
                <a:gd name="T17" fmla="*/ 850 h 850"/>
                <a:gd name="T18" fmla="*/ 346 w 852"/>
                <a:gd name="T19" fmla="*/ 850 h 850"/>
                <a:gd name="T20" fmla="*/ 369 w 852"/>
                <a:gd name="T21" fmla="*/ 837 h 850"/>
                <a:gd name="T22" fmla="*/ 424 w 852"/>
                <a:gd name="T23" fmla="*/ 745 h 850"/>
                <a:gd name="T24" fmla="*/ 682 w 852"/>
                <a:gd name="T25" fmla="*/ 848 h 850"/>
                <a:gd name="T26" fmla="*/ 691 w 852"/>
                <a:gd name="T27" fmla="*/ 850 h 850"/>
                <a:gd name="T28" fmla="*/ 705 w 852"/>
                <a:gd name="T29" fmla="*/ 847 h 850"/>
                <a:gd name="T30" fmla="*/ 718 w 852"/>
                <a:gd name="T31" fmla="*/ 828 h 850"/>
                <a:gd name="T32" fmla="*/ 850 w 852"/>
                <a:gd name="T33" fmla="*/ 31 h 850"/>
                <a:gd name="T34" fmla="*/ 839 w 852"/>
                <a:gd name="T35" fmla="*/ 4 h 850"/>
                <a:gd name="T36" fmla="*/ 84 w 852"/>
                <a:gd name="T37" fmla="*/ 552 h 850"/>
                <a:gd name="T38" fmla="*/ 700 w 852"/>
                <a:gd name="T39" fmla="*/ 142 h 850"/>
                <a:gd name="T40" fmla="*/ 252 w 852"/>
                <a:gd name="T41" fmla="*/ 621 h 850"/>
                <a:gd name="T42" fmla="*/ 245 w 852"/>
                <a:gd name="T43" fmla="*/ 616 h 850"/>
                <a:gd name="T44" fmla="*/ 84 w 852"/>
                <a:gd name="T45" fmla="*/ 552 h 850"/>
                <a:gd name="T46" fmla="*/ 272 w 852"/>
                <a:gd name="T47" fmla="*/ 639 h 850"/>
                <a:gd name="T48" fmla="*/ 271 w 852"/>
                <a:gd name="T49" fmla="*/ 639 h 850"/>
                <a:gd name="T50" fmla="*/ 774 w 852"/>
                <a:gd name="T51" fmla="*/ 101 h 850"/>
                <a:gd name="T52" fmla="*/ 346 w 852"/>
                <a:gd name="T53" fmla="*/ 769 h 850"/>
                <a:gd name="T54" fmla="*/ 272 w 852"/>
                <a:gd name="T55" fmla="*/ 639 h 850"/>
                <a:gd name="T56" fmla="*/ 671 w 852"/>
                <a:gd name="T57" fmla="*/ 787 h 850"/>
                <a:gd name="T58" fmla="*/ 444 w 852"/>
                <a:gd name="T59" fmla="*/ 696 h 850"/>
                <a:gd name="T60" fmla="*/ 427 w 852"/>
                <a:gd name="T61" fmla="*/ 693 h 850"/>
                <a:gd name="T62" fmla="*/ 777 w 852"/>
                <a:gd name="T63" fmla="*/ 151 h 850"/>
                <a:gd name="T64" fmla="*/ 671 w 852"/>
                <a:gd name="T65" fmla="*/ 78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2" h="850">
                  <a:moveTo>
                    <a:pt x="839" y="4"/>
                  </a:moveTo>
                  <a:cubicBezTo>
                    <a:pt x="834" y="2"/>
                    <a:pt x="829" y="0"/>
                    <a:pt x="824" y="0"/>
                  </a:cubicBezTo>
                  <a:cubicBezTo>
                    <a:pt x="819" y="0"/>
                    <a:pt x="814" y="2"/>
                    <a:pt x="810" y="5"/>
                  </a:cubicBezTo>
                  <a:cubicBezTo>
                    <a:pt x="13" y="536"/>
                    <a:pt x="13" y="536"/>
                    <a:pt x="13" y="536"/>
                  </a:cubicBezTo>
                  <a:cubicBezTo>
                    <a:pt x="5" y="541"/>
                    <a:pt x="0" y="551"/>
                    <a:pt x="1" y="561"/>
                  </a:cubicBezTo>
                  <a:cubicBezTo>
                    <a:pt x="2" y="570"/>
                    <a:pt x="9" y="579"/>
                    <a:pt x="18" y="583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323" y="837"/>
                    <a:pt x="323" y="837"/>
                    <a:pt x="323" y="837"/>
                  </a:cubicBezTo>
                  <a:cubicBezTo>
                    <a:pt x="328" y="845"/>
                    <a:pt x="337" y="850"/>
                    <a:pt x="346" y="850"/>
                  </a:cubicBezTo>
                  <a:cubicBezTo>
                    <a:pt x="346" y="850"/>
                    <a:pt x="346" y="850"/>
                    <a:pt x="346" y="850"/>
                  </a:cubicBezTo>
                  <a:cubicBezTo>
                    <a:pt x="356" y="850"/>
                    <a:pt x="364" y="845"/>
                    <a:pt x="369" y="837"/>
                  </a:cubicBezTo>
                  <a:cubicBezTo>
                    <a:pt x="424" y="745"/>
                    <a:pt x="424" y="745"/>
                    <a:pt x="424" y="745"/>
                  </a:cubicBezTo>
                  <a:cubicBezTo>
                    <a:pt x="682" y="848"/>
                    <a:pt x="682" y="848"/>
                    <a:pt x="682" y="848"/>
                  </a:cubicBezTo>
                  <a:cubicBezTo>
                    <a:pt x="685" y="849"/>
                    <a:pt x="688" y="850"/>
                    <a:pt x="691" y="850"/>
                  </a:cubicBezTo>
                  <a:cubicBezTo>
                    <a:pt x="696" y="850"/>
                    <a:pt x="700" y="849"/>
                    <a:pt x="705" y="847"/>
                  </a:cubicBezTo>
                  <a:cubicBezTo>
                    <a:pt x="712" y="843"/>
                    <a:pt x="716" y="836"/>
                    <a:pt x="718" y="828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2" y="21"/>
                    <a:pt x="848" y="10"/>
                    <a:pt x="839" y="4"/>
                  </a:cubicBezTo>
                  <a:close/>
                  <a:moveTo>
                    <a:pt x="84" y="552"/>
                  </a:moveTo>
                  <a:cubicBezTo>
                    <a:pt x="700" y="142"/>
                    <a:pt x="700" y="142"/>
                    <a:pt x="700" y="142"/>
                  </a:cubicBezTo>
                  <a:cubicBezTo>
                    <a:pt x="252" y="621"/>
                    <a:pt x="252" y="621"/>
                    <a:pt x="252" y="621"/>
                  </a:cubicBezTo>
                  <a:cubicBezTo>
                    <a:pt x="250" y="619"/>
                    <a:pt x="248" y="617"/>
                    <a:pt x="245" y="616"/>
                  </a:cubicBezTo>
                  <a:lnTo>
                    <a:pt x="84" y="552"/>
                  </a:lnTo>
                  <a:close/>
                  <a:moveTo>
                    <a:pt x="272" y="639"/>
                  </a:moveTo>
                  <a:cubicBezTo>
                    <a:pt x="272" y="639"/>
                    <a:pt x="271" y="639"/>
                    <a:pt x="271" y="639"/>
                  </a:cubicBezTo>
                  <a:cubicBezTo>
                    <a:pt x="774" y="101"/>
                    <a:pt x="774" y="101"/>
                    <a:pt x="774" y="101"/>
                  </a:cubicBezTo>
                  <a:cubicBezTo>
                    <a:pt x="346" y="769"/>
                    <a:pt x="346" y="769"/>
                    <a:pt x="346" y="769"/>
                  </a:cubicBezTo>
                  <a:lnTo>
                    <a:pt x="272" y="639"/>
                  </a:lnTo>
                  <a:close/>
                  <a:moveTo>
                    <a:pt x="671" y="787"/>
                  </a:moveTo>
                  <a:cubicBezTo>
                    <a:pt x="444" y="696"/>
                    <a:pt x="444" y="696"/>
                    <a:pt x="444" y="696"/>
                  </a:cubicBezTo>
                  <a:cubicBezTo>
                    <a:pt x="438" y="694"/>
                    <a:pt x="433" y="693"/>
                    <a:pt x="427" y="693"/>
                  </a:cubicBezTo>
                  <a:cubicBezTo>
                    <a:pt x="777" y="151"/>
                    <a:pt x="777" y="151"/>
                    <a:pt x="777" y="151"/>
                  </a:cubicBezTo>
                  <a:lnTo>
                    <a:pt x="671" y="787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pPr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C06A85-18C5-054D-B6A9-A3237E839C71}"/>
              </a:ext>
            </a:extLst>
          </p:cNvPr>
          <p:cNvGrpSpPr>
            <a:grpSpLocks/>
          </p:cNvGrpSpPr>
          <p:nvPr/>
        </p:nvGrpSpPr>
        <p:grpSpPr bwMode="auto">
          <a:xfrm>
            <a:off x="11349038" y="2895600"/>
            <a:ext cx="1665287" cy="1663700"/>
            <a:chOff x="11055873" y="2971800"/>
            <a:chExt cx="2286298" cy="2286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BDEA3D-6C2A-B648-B6FC-318174964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5873" y="2971800"/>
              <a:ext cx="2286298" cy="2286000"/>
            </a:xfrm>
            <a:prstGeom prst="ellipse">
              <a:avLst/>
            </a:prstGeom>
            <a:noFill/>
            <a:ln w="5715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1996CF-1703-8448-8618-38FD3B2CDC7B}"/>
                </a:ext>
              </a:extLst>
            </p:cNvPr>
            <p:cNvGrpSpPr/>
            <p:nvPr/>
          </p:nvGrpSpPr>
          <p:grpSpPr>
            <a:xfrm>
              <a:off x="11601834" y="3516431"/>
              <a:ext cx="1246216" cy="1052832"/>
              <a:chOff x="13828713" y="2805113"/>
              <a:chExt cx="1381125" cy="1166812"/>
            </a:xfrm>
            <a:solidFill>
              <a:schemeClr val="accent3"/>
            </a:solidFill>
          </p:grpSpPr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45FC9F01-7781-644E-B185-60524B12B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3223D01F-84BA-CB42-B802-BE80DC88D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C1566D2A-DE22-E949-8B46-67E0D7EAB1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92017D-B7A9-E347-B465-754F177292F9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2895600"/>
            <a:ext cx="1658937" cy="1657350"/>
            <a:chOff x="4517312" y="2971800"/>
            <a:chExt cx="2278614" cy="22783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9A7EC5-44D4-6148-B7D2-13408CDD5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7312" y="2971800"/>
              <a:ext cx="2278614" cy="2278322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AAAB9E-1DA3-3241-B29D-C9D8F6D47ECA}"/>
                </a:ext>
              </a:extLst>
            </p:cNvPr>
            <p:cNvGrpSpPr/>
            <p:nvPr/>
          </p:nvGrpSpPr>
          <p:grpSpPr>
            <a:xfrm>
              <a:off x="5007839" y="3481333"/>
              <a:ext cx="1317236" cy="1253388"/>
              <a:chOff x="1588" y="4763"/>
              <a:chExt cx="6746875" cy="6419850"/>
            </a:xfrm>
            <a:solidFill>
              <a:schemeClr val="accent2"/>
            </a:solidFill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62AC6D3E-DAE3-BC4D-8575-1A3F9CDCF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0CC4E90-EFF9-5F4A-B493-DCB2382B9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1476AC62-D56A-D848-B5DF-CCC4D3323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686D7A6D-0962-5F41-9023-0C6DA54C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8E4CF284-DB67-8044-877F-26F1F4D40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+mn-lt"/>
                </a:endParaRPr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1CA55883-ADB2-FF48-9417-DC14D5C10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255DB07-AB7A-DB49-A5B7-C32145E4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900C58A-4BFD-6140-ABA4-F61B7D37ED79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9720263"/>
            <a:ext cx="4267200" cy="2112962"/>
            <a:chOff x="838200" y="3042850"/>
            <a:chExt cx="1600200" cy="792071"/>
          </a:xfrm>
        </p:grpSpPr>
        <p:sp>
          <p:nvSpPr>
            <p:cNvPr id="19476" name="TextBox 44">
              <a:extLst>
                <a:ext uri="{FF2B5EF4-FFF2-40B4-BE49-F238E27FC236}">
                  <a16:creationId xmlns:a16="http://schemas.microsoft.com/office/drawing/2014/main" id="{D367FE26-606C-7B4B-AC67-13B2D9DA0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4</a:t>
              </a:r>
            </a:p>
          </p:txBody>
        </p:sp>
        <p:sp>
          <p:nvSpPr>
            <p:cNvPr id="19477" name="TextBox 45">
              <a:extLst>
                <a:ext uri="{FF2B5EF4-FFF2-40B4-BE49-F238E27FC236}">
                  <a16:creationId xmlns:a16="http://schemas.microsoft.com/office/drawing/2014/main" id="{151526C6-82BE-164C-8000-22F86311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  <a:ea typeface="Raleway ExtraBold" charset="0"/>
                  <a:cs typeface="Raleway ExtraBold" charset="0"/>
                </a:rPr>
                <a:t>Do Gross Revenue and ROI vary by the Genre</a:t>
              </a:r>
              <a:endParaRPr lang="en-GB" altLang="en-US" sz="21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7CEEC-30A9-3E48-A50C-7B9DA4EBB9D6}"/>
              </a:ext>
            </a:extLst>
          </p:cNvPr>
          <p:cNvGrpSpPr>
            <a:grpSpLocks/>
          </p:cNvGrpSpPr>
          <p:nvPr/>
        </p:nvGrpSpPr>
        <p:grpSpPr bwMode="auto">
          <a:xfrm>
            <a:off x="13506450" y="9474200"/>
            <a:ext cx="4267200" cy="2108200"/>
            <a:chOff x="838200" y="3042850"/>
            <a:chExt cx="1600200" cy="790576"/>
          </a:xfrm>
        </p:grpSpPr>
        <p:sp>
          <p:nvSpPr>
            <p:cNvPr id="19474" name="TextBox 50">
              <a:extLst>
                <a:ext uri="{FF2B5EF4-FFF2-40B4-BE49-F238E27FC236}">
                  <a16:creationId xmlns:a16="http://schemas.microsoft.com/office/drawing/2014/main" id="{7E9F9DBB-E951-354A-92C7-70F7C9A5E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5</a:t>
              </a:r>
            </a:p>
          </p:txBody>
        </p:sp>
        <p:sp>
          <p:nvSpPr>
            <p:cNvPr id="19475" name="TextBox 51">
              <a:extLst>
                <a:ext uri="{FF2B5EF4-FFF2-40B4-BE49-F238E27FC236}">
                  <a16:creationId xmlns:a16="http://schemas.microsoft.com/office/drawing/2014/main" id="{35803A56-2F37-0F44-9F93-169A3D227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Are</a:t>
              </a:r>
              <a:r>
                <a:rPr lang="en-GB" altLang="en-US" sz="2100" dirty="0">
                  <a:solidFill>
                    <a:schemeClr val="tx2"/>
                  </a:solidFill>
                  <a:latin typeface="Raleway Light" charset="0"/>
                  <a:ea typeface="ＭＳ Ｐゴシック" panose="020B0600070205080204" pitchFamily="34" charset="-128"/>
                </a:rPr>
                <a:t> </a:t>
              </a: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Runtime and Ratings correlated?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4F62206-FE0E-D648-BFD3-A4708DD5DCF3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7480300"/>
            <a:ext cx="1658938" cy="1657350"/>
            <a:chOff x="4954587" y="7474784"/>
            <a:chExt cx="1658349" cy="165813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8F796DD-B084-5049-A613-95C2108D4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4587" y="7474784"/>
              <a:ext cx="1658349" cy="1658135"/>
            </a:xfrm>
            <a:prstGeom prst="ellipse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C1B1148-EA85-5E4F-83AE-FC04DA33D362}"/>
                </a:ext>
              </a:extLst>
            </p:cNvPr>
            <p:cNvGrpSpPr/>
            <p:nvPr/>
          </p:nvGrpSpPr>
          <p:grpSpPr>
            <a:xfrm>
              <a:off x="5356621" y="7961218"/>
              <a:ext cx="867446" cy="662992"/>
              <a:chOff x="5516563" y="84138"/>
              <a:chExt cx="1414463" cy="1081087"/>
            </a:xfrm>
            <a:solidFill>
              <a:schemeClr val="accent2"/>
            </a:solidFill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2A58F383-4F69-CF41-8C16-0EA30C03F2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8013" y="249238"/>
                <a:ext cx="896938" cy="698500"/>
              </a:xfrm>
              <a:custGeom>
                <a:avLst/>
                <a:gdLst>
                  <a:gd name="T0" fmla="*/ 214 w 239"/>
                  <a:gd name="T1" fmla="*/ 9 h 186"/>
                  <a:gd name="T2" fmla="*/ 120 w 239"/>
                  <a:gd name="T3" fmla="*/ 0 h 186"/>
                  <a:gd name="T4" fmla="*/ 26 w 239"/>
                  <a:gd name="T5" fmla="*/ 9 h 186"/>
                  <a:gd name="T6" fmla="*/ 17 w 239"/>
                  <a:gd name="T7" fmla="*/ 17 h 186"/>
                  <a:gd name="T8" fmla="*/ 17 w 239"/>
                  <a:gd name="T9" fmla="*/ 169 h 186"/>
                  <a:gd name="T10" fmla="*/ 26 w 239"/>
                  <a:gd name="T11" fmla="*/ 177 h 186"/>
                  <a:gd name="T12" fmla="*/ 120 w 239"/>
                  <a:gd name="T13" fmla="*/ 186 h 186"/>
                  <a:gd name="T14" fmla="*/ 214 w 239"/>
                  <a:gd name="T15" fmla="*/ 177 h 186"/>
                  <a:gd name="T16" fmla="*/ 222 w 239"/>
                  <a:gd name="T17" fmla="*/ 169 h 186"/>
                  <a:gd name="T18" fmla="*/ 222 w 239"/>
                  <a:gd name="T19" fmla="*/ 17 h 186"/>
                  <a:gd name="T20" fmla="*/ 214 w 239"/>
                  <a:gd name="T21" fmla="*/ 9 h 186"/>
                  <a:gd name="T22" fmla="*/ 211 w 239"/>
                  <a:gd name="T23" fmla="*/ 165 h 186"/>
                  <a:gd name="T24" fmla="*/ 28 w 239"/>
                  <a:gd name="T25" fmla="*/ 165 h 186"/>
                  <a:gd name="T26" fmla="*/ 28 w 239"/>
                  <a:gd name="T27" fmla="*/ 21 h 186"/>
                  <a:gd name="T28" fmla="*/ 211 w 239"/>
                  <a:gd name="T29" fmla="*/ 21 h 186"/>
                  <a:gd name="T30" fmla="*/ 211 w 239"/>
                  <a:gd name="T31" fmla="*/ 16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9" h="186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B756511B-D858-0544-94DD-499834739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6563" y="84138"/>
                <a:ext cx="1414463" cy="1081087"/>
              </a:xfrm>
              <a:custGeom>
                <a:avLst/>
                <a:gdLst>
                  <a:gd name="T0" fmla="*/ 359 w 377"/>
                  <a:gd name="T1" fmla="*/ 27 h 288"/>
                  <a:gd name="T2" fmla="*/ 340 w 377"/>
                  <a:gd name="T3" fmla="*/ 9 h 288"/>
                  <a:gd name="T4" fmla="*/ 189 w 377"/>
                  <a:gd name="T5" fmla="*/ 0 h 288"/>
                  <a:gd name="T6" fmla="*/ 37 w 377"/>
                  <a:gd name="T7" fmla="*/ 9 h 288"/>
                  <a:gd name="T8" fmla="*/ 18 w 377"/>
                  <a:gd name="T9" fmla="*/ 27 h 288"/>
                  <a:gd name="T10" fmla="*/ 18 w 377"/>
                  <a:gd name="T11" fmla="*/ 250 h 288"/>
                  <a:gd name="T12" fmla="*/ 37 w 377"/>
                  <a:gd name="T13" fmla="*/ 267 h 288"/>
                  <a:gd name="T14" fmla="*/ 110 w 377"/>
                  <a:gd name="T15" fmla="*/ 274 h 288"/>
                  <a:gd name="T16" fmla="*/ 108 w 377"/>
                  <a:gd name="T17" fmla="*/ 276 h 288"/>
                  <a:gd name="T18" fmla="*/ 189 w 377"/>
                  <a:gd name="T19" fmla="*/ 288 h 288"/>
                  <a:gd name="T20" fmla="*/ 269 w 377"/>
                  <a:gd name="T21" fmla="*/ 276 h 288"/>
                  <a:gd name="T22" fmla="*/ 267 w 377"/>
                  <a:gd name="T23" fmla="*/ 274 h 288"/>
                  <a:gd name="T24" fmla="*/ 340 w 377"/>
                  <a:gd name="T25" fmla="*/ 267 h 288"/>
                  <a:gd name="T26" fmla="*/ 359 w 377"/>
                  <a:gd name="T27" fmla="*/ 250 h 288"/>
                  <a:gd name="T28" fmla="*/ 359 w 377"/>
                  <a:gd name="T29" fmla="*/ 27 h 288"/>
                  <a:gd name="T30" fmla="*/ 337 w 377"/>
                  <a:gd name="T31" fmla="*/ 244 h 288"/>
                  <a:gd name="T32" fmla="*/ 40 w 377"/>
                  <a:gd name="T33" fmla="*/ 244 h 288"/>
                  <a:gd name="T34" fmla="*/ 40 w 377"/>
                  <a:gd name="T35" fmla="*/ 32 h 288"/>
                  <a:gd name="T36" fmla="*/ 337 w 377"/>
                  <a:gd name="T37" fmla="*/ 32 h 288"/>
                  <a:gd name="T38" fmla="*/ 337 w 377"/>
                  <a:gd name="T39" fmla="*/ 2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288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8C0E2AE1-3D5A-D64C-AFB6-55D8783890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1938" y="301625"/>
                <a:ext cx="131763" cy="128587"/>
              </a:xfrm>
              <a:custGeom>
                <a:avLst/>
                <a:gdLst>
                  <a:gd name="T0" fmla="*/ 17 w 35"/>
                  <a:gd name="T1" fmla="*/ 34 h 34"/>
                  <a:gd name="T2" fmla="*/ 35 w 35"/>
                  <a:gd name="T3" fmla="*/ 17 h 34"/>
                  <a:gd name="T4" fmla="*/ 17 w 35"/>
                  <a:gd name="T5" fmla="*/ 0 h 34"/>
                  <a:gd name="T6" fmla="*/ 0 w 35"/>
                  <a:gd name="T7" fmla="*/ 17 h 34"/>
                  <a:gd name="T8" fmla="*/ 17 w 35"/>
                  <a:gd name="T9" fmla="*/ 34 h 34"/>
                  <a:gd name="T10" fmla="*/ 17 w 35"/>
                  <a:gd name="T11" fmla="*/ 11 h 34"/>
                  <a:gd name="T12" fmla="*/ 23 w 35"/>
                  <a:gd name="T13" fmla="*/ 17 h 34"/>
                  <a:gd name="T14" fmla="*/ 17 w 35"/>
                  <a:gd name="T15" fmla="*/ 23 h 34"/>
                  <a:gd name="T16" fmla="*/ 12 w 35"/>
                  <a:gd name="T17" fmla="*/ 17 h 34"/>
                  <a:gd name="T18" fmla="*/ 17 w 35"/>
                  <a:gd name="T1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4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id="{5D428240-8AC0-3A41-A146-FF23843B9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860425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5 w 46"/>
                  <a:gd name="T3" fmla="*/ 0 h 12"/>
                  <a:gd name="T4" fmla="*/ 0 w 46"/>
                  <a:gd name="T5" fmla="*/ 6 h 12"/>
                  <a:gd name="T6" fmla="*/ 5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731CE73E-1ACF-1742-833E-D06A4E651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733425"/>
                <a:ext cx="173038" cy="41275"/>
              </a:xfrm>
              <a:custGeom>
                <a:avLst/>
                <a:gdLst>
                  <a:gd name="T0" fmla="*/ 40 w 46"/>
                  <a:gd name="T1" fmla="*/ 0 h 11"/>
                  <a:gd name="T2" fmla="*/ 6 w 46"/>
                  <a:gd name="T3" fmla="*/ 0 h 11"/>
                  <a:gd name="T4" fmla="*/ 0 w 46"/>
                  <a:gd name="T5" fmla="*/ 5 h 11"/>
                  <a:gd name="T6" fmla="*/ 6 w 46"/>
                  <a:gd name="T7" fmla="*/ 11 h 11"/>
                  <a:gd name="T8" fmla="*/ 40 w 46"/>
                  <a:gd name="T9" fmla="*/ 11 h 11"/>
                  <a:gd name="T10" fmla="*/ 46 w 46"/>
                  <a:gd name="T11" fmla="*/ 5 h 11"/>
                  <a:gd name="T12" fmla="*/ 40 w 4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1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D98BECD2-CF7E-DD4F-8FB7-ADE58A757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601663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6 w 46"/>
                  <a:gd name="T3" fmla="*/ 0 h 12"/>
                  <a:gd name="T4" fmla="*/ 0 w 46"/>
                  <a:gd name="T5" fmla="*/ 6 h 12"/>
                  <a:gd name="T6" fmla="*/ 6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D3D65BCD-4FC0-2645-BA48-0BF942290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0100" y="422275"/>
                <a:ext cx="258763" cy="179387"/>
              </a:xfrm>
              <a:custGeom>
                <a:avLst/>
                <a:gdLst>
                  <a:gd name="T0" fmla="*/ 63 w 69"/>
                  <a:gd name="T1" fmla="*/ 0 h 48"/>
                  <a:gd name="T2" fmla="*/ 10 w 69"/>
                  <a:gd name="T3" fmla="*/ 4 h 48"/>
                  <a:gd name="T4" fmla="*/ 3 w 69"/>
                  <a:gd name="T5" fmla="*/ 10 h 48"/>
                  <a:gd name="T6" fmla="*/ 0 w 69"/>
                  <a:gd name="T7" fmla="*/ 42 h 48"/>
                  <a:gd name="T8" fmla="*/ 5 w 69"/>
                  <a:gd name="T9" fmla="*/ 48 h 48"/>
                  <a:gd name="T10" fmla="*/ 11 w 69"/>
                  <a:gd name="T11" fmla="*/ 42 h 48"/>
                  <a:gd name="T12" fmla="*/ 13 w 69"/>
                  <a:gd name="T13" fmla="*/ 21 h 48"/>
                  <a:gd name="T14" fmla="*/ 20 w 69"/>
                  <a:gd name="T15" fmla="*/ 14 h 48"/>
                  <a:gd name="T16" fmla="*/ 63 w 69"/>
                  <a:gd name="T17" fmla="*/ 11 h 48"/>
                  <a:gd name="T18" fmla="*/ 69 w 69"/>
                  <a:gd name="T19" fmla="*/ 5 h 48"/>
                  <a:gd name="T20" fmla="*/ 63 w 69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48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1402CA8-1BE0-DE4D-AE8F-4497D9BDDAAF}"/>
              </a:ext>
            </a:extLst>
          </p:cNvPr>
          <p:cNvGrpSpPr>
            <a:grpSpLocks/>
          </p:cNvGrpSpPr>
          <p:nvPr/>
        </p:nvGrpSpPr>
        <p:grpSpPr bwMode="auto">
          <a:xfrm>
            <a:off x="14725650" y="7480300"/>
            <a:ext cx="1663700" cy="1663700"/>
            <a:chOff x="17832387" y="7480277"/>
            <a:chExt cx="1663942" cy="166372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B27372-A021-A04D-9C32-6893A799C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2387" y="7480277"/>
              <a:ext cx="1663942" cy="1663723"/>
            </a:xfrm>
            <a:prstGeom prst="ellipse">
              <a:avLst/>
            </a:prstGeom>
            <a:noFill/>
            <a:ln w="5715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BD68062-4378-E043-9D4E-E31F3C0D3C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24260" y="7805663"/>
              <a:ext cx="677047" cy="981705"/>
              <a:chOff x="-990600" y="3375025"/>
              <a:chExt cx="571500" cy="828675"/>
            </a:xfrm>
            <a:solidFill>
              <a:schemeClr val="accent4"/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EE00132F-2D1E-5D4C-862D-49A013962D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90600" y="3375025"/>
                <a:ext cx="571500" cy="828675"/>
              </a:xfrm>
              <a:custGeom>
                <a:avLst/>
                <a:gdLst>
                  <a:gd name="T0" fmla="*/ 131 w 152"/>
                  <a:gd name="T1" fmla="*/ 0 h 220"/>
                  <a:gd name="T2" fmla="*/ 21 w 152"/>
                  <a:gd name="T3" fmla="*/ 0 h 220"/>
                  <a:gd name="T4" fmla="*/ 0 w 152"/>
                  <a:gd name="T5" fmla="*/ 21 h 220"/>
                  <a:gd name="T6" fmla="*/ 0 w 152"/>
                  <a:gd name="T7" fmla="*/ 199 h 220"/>
                  <a:gd name="T8" fmla="*/ 21 w 152"/>
                  <a:gd name="T9" fmla="*/ 220 h 220"/>
                  <a:gd name="T10" fmla="*/ 131 w 152"/>
                  <a:gd name="T11" fmla="*/ 220 h 220"/>
                  <a:gd name="T12" fmla="*/ 152 w 152"/>
                  <a:gd name="T13" fmla="*/ 199 h 220"/>
                  <a:gd name="T14" fmla="*/ 152 w 152"/>
                  <a:gd name="T15" fmla="*/ 21 h 220"/>
                  <a:gd name="T16" fmla="*/ 131 w 152"/>
                  <a:gd name="T17" fmla="*/ 0 h 220"/>
                  <a:gd name="T18" fmla="*/ 138 w 152"/>
                  <a:gd name="T19" fmla="*/ 199 h 220"/>
                  <a:gd name="T20" fmla="*/ 131 w 152"/>
                  <a:gd name="T21" fmla="*/ 206 h 220"/>
                  <a:gd name="T22" fmla="*/ 21 w 152"/>
                  <a:gd name="T23" fmla="*/ 206 h 220"/>
                  <a:gd name="T24" fmla="*/ 14 w 152"/>
                  <a:gd name="T25" fmla="*/ 199 h 220"/>
                  <a:gd name="T26" fmla="*/ 14 w 152"/>
                  <a:gd name="T27" fmla="*/ 186 h 220"/>
                  <a:gd name="T28" fmla="*/ 138 w 152"/>
                  <a:gd name="T29" fmla="*/ 186 h 220"/>
                  <a:gd name="T30" fmla="*/ 138 w 152"/>
                  <a:gd name="T31" fmla="*/ 199 h 220"/>
                  <a:gd name="T32" fmla="*/ 138 w 152"/>
                  <a:gd name="T33" fmla="*/ 179 h 220"/>
                  <a:gd name="T34" fmla="*/ 14 w 152"/>
                  <a:gd name="T35" fmla="*/ 179 h 220"/>
                  <a:gd name="T36" fmla="*/ 14 w 152"/>
                  <a:gd name="T37" fmla="*/ 41 h 220"/>
                  <a:gd name="T38" fmla="*/ 138 w 152"/>
                  <a:gd name="T39" fmla="*/ 41 h 220"/>
                  <a:gd name="T40" fmla="*/ 138 w 152"/>
                  <a:gd name="T41" fmla="*/ 179 h 220"/>
                  <a:gd name="T42" fmla="*/ 138 w 152"/>
                  <a:gd name="T43" fmla="*/ 34 h 220"/>
                  <a:gd name="T44" fmla="*/ 14 w 152"/>
                  <a:gd name="T45" fmla="*/ 34 h 220"/>
                  <a:gd name="T46" fmla="*/ 14 w 152"/>
                  <a:gd name="T47" fmla="*/ 21 h 220"/>
                  <a:gd name="T48" fmla="*/ 21 w 152"/>
                  <a:gd name="T49" fmla="*/ 14 h 220"/>
                  <a:gd name="T50" fmla="*/ 131 w 152"/>
                  <a:gd name="T51" fmla="*/ 14 h 220"/>
                  <a:gd name="T52" fmla="*/ 138 w 152"/>
                  <a:gd name="T53" fmla="*/ 21 h 220"/>
                  <a:gd name="T54" fmla="*/ 138 w 152"/>
                  <a:gd name="T55" fmla="*/ 3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2" h="220">
                    <a:moveTo>
                      <a:pt x="13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11"/>
                      <a:pt x="10" y="220"/>
                      <a:pt x="21" y="220"/>
                    </a:cubicBezTo>
                    <a:cubicBezTo>
                      <a:pt x="131" y="220"/>
                      <a:pt x="131" y="220"/>
                      <a:pt x="131" y="220"/>
                    </a:cubicBezTo>
                    <a:cubicBezTo>
                      <a:pt x="142" y="220"/>
                      <a:pt x="152" y="211"/>
                      <a:pt x="152" y="199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9"/>
                      <a:pt x="142" y="0"/>
                      <a:pt x="131" y="0"/>
                    </a:cubicBezTo>
                    <a:close/>
                    <a:moveTo>
                      <a:pt x="138" y="199"/>
                    </a:moveTo>
                    <a:cubicBezTo>
                      <a:pt x="138" y="203"/>
                      <a:pt x="135" y="206"/>
                      <a:pt x="131" y="206"/>
                    </a:cubicBezTo>
                    <a:cubicBezTo>
                      <a:pt x="21" y="206"/>
                      <a:pt x="21" y="206"/>
                      <a:pt x="21" y="206"/>
                    </a:cubicBezTo>
                    <a:cubicBezTo>
                      <a:pt x="17" y="206"/>
                      <a:pt x="14" y="203"/>
                      <a:pt x="14" y="199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lnTo>
                      <a:pt x="138" y="199"/>
                    </a:lnTo>
                    <a:close/>
                    <a:moveTo>
                      <a:pt x="138" y="179"/>
                    </a:moveTo>
                    <a:cubicBezTo>
                      <a:pt x="14" y="179"/>
                      <a:pt x="14" y="179"/>
                      <a:pt x="14" y="179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8" y="41"/>
                      <a:pt x="138" y="41"/>
                      <a:pt x="138" y="41"/>
                    </a:cubicBezTo>
                    <a:lnTo>
                      <a:pt x="138" y="179"/>
                    </a:lnTo>
                    <a:close/>
                    <a:moveTo>
                      <a:pt x="138" y="34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17"/>
                      <a:pt x="17" y="14"/>
                      <a:pt x="21" y="14"/>
                    </a:cubicBezTo>
                    <a:cubicBezTo>
                      <a:pt x="131" y="14"/>
                      <a:pt x="131" y="14"/>
                      <a:pt x="131" y="14"/>
                    </a:cubicBezTo>
                    <a:cubicBezTo>
                      <a:pt x="135" y="14"/>
                      <a:pt x="138" y="17"/>
                      <a:pt x="138" y="21"/>
                    </a:cubicBezTo>
                    <a:lnTo>
                      <a:pt x="138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9BB040BF-12D9-4944-8C00-82DC1CB5D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7238" y="3454400"/>
                <a:ext cx="104775" cy="22225"/>
              </a:xfrm>
              <a:custGeom>
                <a:avLst/>
                <a:gdLst>
                  <a:gd name="T0" fmla="*/ 28 w 28"/>
                  <a:gd name="T1" fmla="*/ 3 h 6"/>
                  <a:gd name="T2" fmla="*/ 24 w 28"/>
                  <a:gd name="T3" fmla="*/ 6 h 6"/>
                  <a:gd name="T4" fmla="*/ 4 w 28"/>
                  <a:gd name="T5" fmla="*/ 6 h 6"/>
                  <a:gd name="T6" fmla="*/ 0 w 28"/>
                  <a:gd name="T7" fmla="*/ 3 h 6"/>
                  <a:gd name="T8" fmla="*/ 0 w 28"/>
                  <a:gd name="T9" fmla="*/ 3 h 6"/>
                  <a:gd name="T10" fmla="*/ 4 w 28"/>
                  <a:gd name="T11" fmla="*/ 0 h 6"/>
                  <a:gd name="T12" fmla="*/ 24 w 28"/>
                  <a:gd name="T13" fmla="*/ 0 h 6"/>
                  <a:gd name="T14" fmla="*/ 28 w 2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">
                    <a:moveTo>
                      <a:pt x="28" y="3"/>
                    </a:moveTo>
                    <a:cubicBezTo>
                      <a:pt x="28" y="5"/>
                      <a:pt x="26" y="6"/>
                      <a:pt x="2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0"/>
                      <a:pt x="28" y="1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163B18D-2076-FC4A-BB0D-C2A86BDF5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0250" y="4097338"/>
                <a:ext cx="52387" cy="26988"/>
              </a:xfrm>
              <a:custGeom>
                <a:avLst/>
                <a:gdLst>
                  <a:gd name="T0" fmla="*/ 14 w 14"/>
                  <a:gd name="T1" fmla="*/ 4 h 7"/>
                  <a:gd name="T2" fmla="*/ 10 w 14"/>
                  <a:gd name="T3" fmla="*/ 7 h 7"/>
                  <a:gd name="T4" fmla="*/ 4 w 14"/>
                  <a:gd name="T5" fmla="*/ 7 h 7"/>
                  <a:gd name="T6" fmla="*/ 0 w 14"/>
                  <a:gd name="T7" fmla="*/ 4 h 7"/>
                  <a:gd name="T8" fmla="*/ 0 w 14"/>
                  <a:gd name="T9" fmla="*/ 4 h 7"/>
                  <a:gd name="T10" fmla="*/ 4 w 14"/>
                  <a:gd name="T11" fmla="*/ 0 h 7"/>
                  <a:gd name="T12" fmla="*/ 10 w 14"/>
                  <a:gd name="T13" fmla="*/ 0 h 7"/>
                  <a:gd name="T14" fmla="*/ 14 w 14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14" y="4"/>
                    </a:moveTo>
                    <a:cubicBezTo>
                      <a:pt x="14" y="6"/>
                      <a:pt x="12" y="7"/>
                      <a:pt x="1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0"/>
                      <a:pt x="14" y="2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Placeholder 1">
            <a:extLst>
              <a:ext uri="{FF2B5EF4-FFF2-40B4-BE49-F238E27FC236}">
                <a16:creationId xmlns:a16="http://schemas.microsoft.com/office/drawing/2014/main" id="{5FC7A848-6F42-3F41-8031-39E64BCA5D2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289175" y="422275"/>
            <a:ext cx="19429413" cy="1462088"/>
          </a:xfrm>
        </p:spPr>
        <p:txBody>
          <a:bodyPr/>
          <a:lstStyle/>
          <a:p>
            <a:pPr marL="0" indent="0" algn="ctr" eaLnBrk="1" hangingPunct="1">
              <a:lnSpc>
                <a:spcPct val="120000"/>
              </a:lnSpc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  <a:cs typeface="Raleway ExtraBold" charset="0"/>
              </a:rPr>
              <a:t>Is there a Correlation between Budget and Revenue?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  <a:cs typeface="Raleway ExtraBold" charset="0"/>
            </a:endParaRP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BD01C519-0A75-254E-9309-BF107A66F9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B7EC6C-D5F7-5B44-846E-61DF87E64840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0F60-E8EC-824F-A4E5-2AC2FC30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9900" y="4370388"/>
            <a:ext cx="8650288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2900" b="1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Correlation Coefficient</a:t>
            </a:r>
            <a:endParaRPr lang="en-US" altLang="en-US" sz="2900" b="1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44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0.7483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12E4-190E-A448-BEBA-C255C0608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1025" y="7005638"/>
            <a:ext cx="8948738" cy="671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Recommendation: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These  variables are highly interlinked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The higher the budget, the higher the gross revenue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pic>
        <p:nvPicPr>
          <p:cNvPr id="20487" name="Picture 2">
            <a:extLst>
              <a:ext uri="{FF2B5EF4-FFF2-40B4-BE49-F238E27FC236}">
                <a16:creationId xmlns:a16="http://schemas.microsoft.com/office/drawing/2014/main" id="{541887D9-693B-3542-80A6-0E2A9B9BC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698" y="1884363"/>
            <a:ext cx="11482388" cy="1156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Placeholder 1">
            <a:extLst>
              <a:ext uri="{FF2B5EF4-FFF2-40B4-BE49-F238E27FC236}">
                <a16:creationId xmlns:a16="http://schemas.microsoft.com/office/drawing/2014/main" id="{60D02700-0576-2345-8D4B-6BF5EB25969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  <a:cs typeface="Raleway ExtraBold" charset="0"/>
              </a:rPr>
              <a:t>How has the correlation changed over the decades?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  <a:cs typeface="Raleway ExtraBold" charset="0"/>
            </a:endParaRP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0A9D3E7-FEA0-174B-A75F-339E9EAE73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3D205E-657B-4A4E-8052-73F6CAF0067E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B60409-EBDA-B847-AC3C-66A033706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8338"/>
            <a:ext cx="24080788" cy="728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76A83-018D-CB49-827A-183AA52DC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9251950"/>
            <a:ext cx="2316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/>
              <a:t>CORRELATION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24518-7FDD-D940-8B30-E0E65AE3E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9388" y="102108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0.3604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FDC23-D6EF-7D49-9D57-DDFAFAD52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02108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0.5811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EF29F9-BEDB-1E4D-8261-D73D1EF69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8675" y="102108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0.7579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CFEC0F-14E3-BA46-971A-2E4EC07F78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56388" y="10210800"/>
            <a:ext cx="3581400" cy="369888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/>
              <a:t>0.7974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4" grpId="0" animBg="1"/>
      <p:bldP spid="55" grpId="0" animBg="1"/>
      <p:bldP spid="5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Placeholder 1">
            <a:extLst>
              <a:ext uri="{FF2B5EF4-FFF2-40B4-BE49-F238E27FC236}">
                <a16:creationId xmlns:a16="http://schemas.microsoft.com/office/drawing/2014/main" id="{C0D8A745-B6B8-5B46-8EC0-58F469AC034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Does Return On Investment Vary By Budget?</a:t>
            </a:r>
            <a:endParaRPr lang="en-US" altLang="en-US" sz="40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08ECBF79-DD39-0043-8D24-A5AA22F05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E3427C-806E-6A40-A8FD-D17777269219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FFE49-FD67-464B-9E6E-F0EFF4A56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7250" y="4432300"/>
            <a:ext cx="865028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93% of films have a budget under $100m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72F15-D9AD-7048-B445-5C4B80B4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78025" y="7424738"/>
            <a:ext cx="894873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4000" b="1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$80-90 million budget yields the highest return on investment</a:t>
            </a:r>
          </a:p>
        </p:txBody>
      </p:sp>
      <p:pic>
        <p:nvPicPr>
          <p:cNvPr id="24581" name="Picture 3">
            <a:extLst>
              <a:ext uri="{FF2B5EF4-FFF2-40B4-BE49-F238E27FC236}">
                <a16:creationId xmlns:a16="http://schemas.microsoft.com/office/drawing/2014/main" id="{B63D6C86-5242-2747-B9EE-7FF01FD3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443038"/>
            <a:ext cx="14027150" cy="1179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1">
            <a:extLst>
              <a:ext uri="{FF2B5EF4-FFF2-40B4-BE49-F238E27FC236}">
                <a16:creationId xmlns:a16="http://schemas.microsoft.com/office/drawing/2014/main" id="{D477E9C5-AD58-3B46-B1CB-8B9C0990BE5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Is The Performance of a movie affected By the Month in Which it is Released</a:t>
            </a:r>
            <a:r>
              <a:rPr lang="en-GB" altLang="en-US" sz="4000" b="1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?</a:t>
            </a:r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061E84BD-3216-434A-97E7-2FD0D4F571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38F0FE-11B6-4B45-B02A-75082B357DAD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64289-26A1-794D-A2CA-74BFBE70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7" y="2133600"/>
            <a:ext cx="12549188" cy="106465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D08F1D-3465-8749-9EBB-C5CF754C562B}"/>
              </a:ext>
            </a:extLst>
          </p:cNvPr>
          <p:cNvSpPr/>
          <p:nvPr/>
        </p:nvSpPr>
        <p:spPr>
          <a:xfrm>
            <a:off x="14564779" y="4805911"/>
            <a:ext cx="6500819" cy="4457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Average Gross Revenue by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Release Month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4000" b="1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July - $51m</a:t>
            </a: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November - $50m</a:t>
            </a: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June - $46m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Placeholder 1">
            <a:extLst>
              <a:ext uri="{FF2B5EF4-FFF2-40B4-BE49-F238E27FC236}">
                <a16:creationId xmlns:a16="http://schemas.microsoft.com/office/drawing/2014/main" id="{D2F4C16C-1E37-0147-A905-5797E4BF7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altLang="en-US" sz="4000" dirty="0">
                <a:solidFill>
                  <a:schemeClr val="accent1"/>
                </a:solidFill>
                <a:latin typeface="Raleway Bold" charset="0"/>
              </a:rPr>
              <a:t>Is there a trend indicating which month is best to release a movie?</a:t>
            </a:r>
            <a:endParaRPr lang="en-GB" sz="4000" dirty="0">
              <a:solidFill>
                <a:schemeClr val="accent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6600" dirty="0">
              <a:solidFill>
                <a:schemeClr val="tx2"/>
              </a:solidFill>
              <a:latin typeface="Raleway Bold" charset="0"/>
            </a:endParaRPr>
          </a:p>
        </p:txBody>
      </p:sp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79926512-96B8-E54F-B895-730A17A1C2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64529AE-7B3D-8743-B0FC-073F8EAEAAC6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94503A-67C5-D44A-9D65-9F0726904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06" y="966263"/>
            <a:ext cx="12598400" cy="12373429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Placeholder 1">
            <a:extLst>
              <a:ext uri="{FF2B5EF4-FFF2-40B4-BE49-F238E27FC236}">
                <a16:creationId xmlns:a16="http://schemas.microsoft.com/office/drawing/2014/main" id="{B34FD5AB-F098-AC4D-821D-941EEEBAE1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Does Return on Investment vary by Genre?</a:t>
            </a:r>
            <a:endParaRPr lang="en-US" altLang="en-US" sz="40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2FE6227A-0754-7E4A-BC0E-EC96A810E9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F78BEB-282A-6249-AE1D-FA8BB894CBCA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66A05240-D33E-874D-A78E-B229D715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" y="2209800"/>
            <a:ext cx="17578485" cy="105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5">
            <a:extLst>
              <a:ext uri="{FF2B5EF4-FFF2-40B4-BE49-F238E27FC236}">
                <a16:creationId xmlns:a16="http://schemas.microsoft.com/office/drawing/2014/main" id="{7AC4ED8E-C638-7E46-8535-40B731116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8980" y="3975802"/>
            <a:ext cx="586819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chemeClr val="tx2"/>
                </a:solidFill>
                <a:latin typeface="Raleway Bold" charset="0"/>
                <a:ea typeface="Raleway ExtraBold" charset="0"/>
                <a:cs typeface="Raleway ExtraBold" charset="0"/>
              </a:rPr>
              <a:t>Recommendations:</a:t>
            </a:r>
            <a:endParaRPr lang="en-US" altLang="en-US" sz="36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Animation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Adventure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Mystery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Placeholder 1">
            <a:extLst>
              <a:ext uri="{FF2B5EF4-FFF2-40B4-BE49-F238E27FC236}">
                <a16:creationId xmlns:a16="http://schemas.microsoft.com/office/drawing/2014/main" id="{6D08F6AD-C8D8-1C4B-A52C-756641DCB75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287587" y="346869"/>
            <a:ext cx="19429412" cy="1462088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Distribution of the top 5 Genres by count</a:t>
            </a:r>
          </a:p>
        </p:txBody>
      </p:sp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FD602A94-616D-5E42-AD12-F44F071B6A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ACD9F4-3FDF-E54E-BDF0-A6F7AD51A1E4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4F6DC-CAE6-1340-99E5-369197C6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87" y="1600200"/>
            <a:ext cx="14803179" cy="1152785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2215</TotalTime>
  <Words>324</Words>
  <Application>Microsoft Macintosh PowerPoint</Application>
  <PresentationFormat>Custom</PresentationFormat>
  <Paragraphs>84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Arial</vt:lpstr>
      <vt:lpstr>Calibri Light</vt:lpstr>
      <vt:lpstr>ＭＳ Ｐゴシック</vt:lpstr>
      <vt:lpstr>Raleway Regular</vt:lpstr>
      <vt:lpstr>Raleway ExtraBold</vt:lpstr>
      <vt:lpstr>Raleway Light</vt:lpstr>
      <vt:lpstr>Raleway Bold</vt:lpstr>
      <vt:lpstr>Office Theme</vt:lpstr>
      <vt:lpstr>An Analysis Of Movie Success At The Box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</dc:title>
  <dc:creator>Louis Twelve</dc:creator>
  <cp:lastModifiedBy>Megan Lyons</cp:lastModifiedBy>
  <cp:revision>469</cp:revision>
  <dcterms:created xsi:type="dcterms:W3CDTF">2014-11-10T20:05:35Z</dcterms:created>
  <dcterms:modified xsi:type="dcterms:W3CDTF">2020-05-08T12:05:07Z</dcterms:modified>
</cp:coreProperties>
</file>